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700" r:id="rId3"/>
  </p:sldMasterIdLst>
  <p:notesMasterIdLst>
    <p:notesMasterId r:id="rId42"/>
  </p:notesMasterIdLst>
  <p:sldIdLst>
    <p:sldId id="286" r:id="rId4"/>
    <p:sldId id="287" r:id="rId5"/>
    <p:sldId id="257" r:id="rId6"/>
    <p:sldId id="258" r:id="rId7"/>
    <p:sldId id="259" r:id="rId8"/>
    <p:sldId id="288" r:id="rId9"/>
    <p:sldId id="261" r:id="rId10"/>
    <p:sldId id="262" r:id="rId11"/>
    <p:sldId id="263" r:id="rId12"/>
    <p:sldId id="260" r:id="rId13"/>
    <p:sldId id="267" r:id="rId14"/>
    <p:sldId id="264" r:id="rId15"/>
    <p:sldId id="265" r:id="rId16"/>
    <p:sldId id="296" r:id="rId17"/>
    <p:sldId id="266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5" r:id="rId33"/>
    <p:sldId id="283" r:id="rId34"/>
    <p:sldId id="284" r:id="rId35"/>
    <p:sldId id="297" r:id="rId36"/>
    <p:sldId id="291" r:id="rId37"/>
    <p:sldId id="290" r:id="rId38"/>
    <p:sldId id="298" r:id="rId39"/>
    <p:sldId id="294" r:id="rId40"/>
    <p:sldId id="289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2B3C"/>
    <a:srgbClr val="CD5D37"/>
    <a:srgbClr val="9475C1"/>
    <a:srgbClr val="7B57DF"/>
    <a:srgbClr val="833621"/>
    <a:srgbClr val="5021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0" autoAdjust="0"/>
    <p:restoredTop sz="83945" autoAdjust="0"/>
  </p:normalViewPr>
  <p:slideViewPr>
    <p:cSldViewPr snapToGrid="0" showGuides="1">
      <p:cViewPr varScale="1">
        <p:scale>
          <a:sx n="106" d="100"/>
          <a:sy n="106" d="100"/>
        </p:scale>
        <p:origin x="48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801030\Desktop\&#1051;&#1070;&#1041;&#1077;&#1083;&#1100;&#1082;&#1077;&#1074;&#1080;&#1095;\&#1060;&#1080;&#1088;&#1084;&#1089;&#1090;&#1072;&#1081;&#1083;\&#1055;&#1088;&#1077;&#1079;&#1077;&#1085;&#1090;&#1072;&#1094;&#1080;&#1080;\&#1057;&#1072;&#1084;&#1086;&#1075;&#1086;%20&#1074;&#1099;&#1089;&#1086;&#1082;&#1086;&#1075;&#1086;%20&#1082;&#1072;&#1095;&#1077;&#1089;&#1090;&#1074;&#1072;\&#1055;&#1059;&#1041;&#1051;&#1048;&#1050;&#1040;&#1062;&#1048;&#1048;\&#1044;&#1048;&#1040;&#1043;&#1056;&#1040;&#1052;&#1052;&#1067;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801030\Desktop\&#1051;&#1070;&#1041;&#1077;&#1083;&#1100;&#1082;&#1077;&#1074;&#1080;&#1095;\&#1060;&#1080;&#1088;&#1084;&#1089;&#1090;&#1072;&#1081;&#1083;\&#1055;&#1088;&#1077;&#1079;&#1077;&#1085;&#1090;&#1072;&#1094;&#1080;&#1080;\&#1057;&#1072;&#1084;&#1086;&#1075;&#1086;%20&#1074;&#1099;&#1089;&#1086;&#1082;&#1086;&#1075;&#1086;%20&#1082;&#1072;&#1095;&#1077;&#1089;&#1090;&#1074;&#1072;\&#1055;&#1059;&#1041;&#1051;&#1048;&#1050;&#1040;&#1062;&#1048;&#1048;\&#1044;&#1048;&#1040;&#1043;&#1056;&#1040;&#1052;&#1052;&#1067;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801030\Desktop\&#1051;&#1070;&#1041;&#1077;&#1083;&#1100;&#1082;&#1077;&#1074;&#1080;&#1095;\&#1060;&#1080;&#1088;&#1084;&#1089;&#1090;&#1072;&#1081;&#1083;\&#1055;&#1088;&#1077;&#1079;&#1077;&#1085;&#1090;&#1072;&#1094;&#1080;&#1080;\&#1057;&#1072;&#1084;&#1086;&#1075;&#1086;%20&#1074;&#1099;&#1089;&#1086;&#1082;&#1086;&#1075;&#1086;%20&#1082;&#1072;&#1095;&#1077;&#1089;&#1090;&#1074;&#1072;\&#1055;&#1059;&#1041;&#1051;&#1048;&#1050;&#1040;&#1062;&#1048;&#1048;\&#1044;&#1048;&#1040;&#1043;&#1056;&#1040;&#1052;&#1052;&#1067;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801030\Desktop\&#1051;&#1070;&#1041;&#1077;&#1083;&#1100;&#1082;&#1077;&#1074;&#1080;&#1095;\&#1060;&#1080;&#1088;&#1084;&#1089;&#1090;&#1072;&#1081;&#1083;\&#1055;&#1088;&#1077;&#1079;&#1077;&#1085;&#1090;&#1072;&#1094;&#1080;&#1080;\&#1057;&#1072;&#1084;&#1086;&#1075;&#1086;%20&#1074;&#1099;&#1089;&#1086;&#1082;&#1086;&#1075;&#1086;%20&#1082;&#1072;&#1095;&#1077;&#1089;&#1090;&#1074;&#1072;\&#1055;&#1059;&#1041;&#1051;&#1048;&#1050;&#1040;&#1062;&#1048;&#1048;\&#1044;&#1048;&#1040;&#1043;&#1056;&#1040;&#1052;&#1052;&#1067;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801030\Desktop\&#1051;&#1070;&#1041;&#1077;&#1083;&#1100;&#1082;&#1077;&#1074;&#1080;&#1095;\&#1060;&#1080;&#1088;&#1084;&#1089;&#1090;&#1072;&#1081;&#1083;\&#1055;&#1088;&#1077;&#1079;&#1077;&#1085;&#1090;&#1072;&#1094;&#1080;&#1080;\&#1057;&#1072;&#1084;&#1086;&#1075;&#1086;%20&#1074;&#1099;&#1089;&#1086;&#1082;&#1086;&#1075;&#1086;%20&#1082;&#1072;&#1095;&#1077;&#1089;&#1090;&#1074;&#1072;\&#1055;&#1059;&#1041;&#1051;&#1048;&#1050;&#1040;&#1062;&#1048;&#1048;\&#1044;&#1048;&#1040;&#1043;&#1056;&#1040;&#1052;&#1052;&#1067;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801030\Desktop\&#1051;&#1070;&#1041;&#1077;&#1083;&#1100;&#1082;&#1077;&#1074;&#1080;&#1095;\&#1060;&#1080;&#1088;&#1084;&#1089;&#1090;&#1072;&#1081;&#1083;\&#1055;&#1088;&#1077;&#1079;&#1077;&#1085;&#1090;&#1072;&#1094;&#1080;&#1080;\&#1057;&#1072;&#1084;&#1086;&#1075;&#1086;%20&#1074;&#1099;&#1089;&#1086;&#1082;&#1086;&#1075;&#1086;%20&#1082;&#1072;&#1095;&#1077;&#1089;&#1090;&#1074;&#1072;\&#1055;&#1059;&#1041;&#1051;&#1048;&#1050;&#1040;&#1062;&#1048;&#1048;\&#1044;&#1048;&#1040;&#1043;&#1056;&#1040;&#1052;&#1052;&#1067;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801030\Desktop\&#1051;&#1070;&#1041;&#1077;&#1083;&#1100;&#1082;&#1077;&#1074;&#1080;&#1095;\&#1060;&#1080;&#1088;&#1084;&#1089;&#1090;&#1072;&#1081;&#1083;\&#1055;&#1088;&#1077;&#1079;&#1077;&#1085;&#1090;&#1072;&#1094;&#1080;&#1080;\&#1057;&#1072;&#1084;&#1086;&#1075;&#1086;%20&#1074;&#1099;&#1089;&#1086;&#1082;&#1086;&#1075;&#1086;%20&#1082;&#1072;&#1095;&#1077;&#1089;&#1090;&#1074;&#1072;\&#1055;&#1059;&#1041;&#1051;&#1048;&#1050;&#1040;&#1062;&#1048;&#1048;\&#1044;&#1048;&#1040;&#1043;&#1056;&#1040;&#1052;&#1052;&#1067;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801030\Desktop\&#1051;&#1070;&#1041;&#1077;&#1083;&#1100;&#1082;&#1077;&#1074;&#1080;&#1095;\&#1060;&#1080;&#1088;&#1084;&#1089;&#1090;&#1072;&#1081;&#1083;\&#1055;&#1088;&#1077;&#1079;&#1077;&#1085;&#1090;&#1072;&#1094;&#1080;&#1080;\&#1057;&#1072;&#1084;&#1086;&#1075;&#1086;%20&#1074;&#1099;&#1089;&#1086;&#1082;&#1086;&#1075;&#1086;%20&#1082;&#1072;&#1095;&#1077;&#1089;&#1090;&#1074;&#1072;\&#1055;&#1059;&#1041;&#1051;&#1048;&#1050;&#1040;&#1062;&#1048;&#1048;\&#1044;&#1048;&#1040;&#1043;&#1056;&#1040;&#1052;&#1052;&#1067;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801030\Desktop\&#1051;&#1070;&#1041;&#1077;&#1083;&#1100;&#1082;&#1077;&#1074;&#1080;&#1095;\&#1060;&#1080;&#1088;&#1084;&#1089;&#1090;&#1072;&#1081;&#1083;\&#1055;&#1088;&#1077;&#1079;&#1077;&#1085;&#1090;&#1072;&#1094;&#1080;&#1080;\&#1057;&#1072;&#1084;&#1086;&#1075;&#1086;%20&#1074;&#1099;&#1089;&#1086;&#1082;&#1086;&#1075;&#1086;%20&#1082;&#1072;&#1095;&#1077;&#1089;&#1090;&#1074;&#1072;\&#1055;&#1059;&#1041;&#1051;&#1048;&#1050;&#1040;&#1062;&#1048;&#1048;\&#1044;&#1048;&#1040;&#1043;&#1056;&#1040;&#1052;&#1052;&#1067;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801030\Desktop\&#1051;&#1070;&#1041;&#1077;&#1083;&#1100;&#1082;&#1077;&#1074;&#1080;&#1095;\&#1060;&#1080;&#1088;&#1084;&#1089;&#1090;&#1072;&#1081;&#1083;\&#1055;&#1088;&#1077;&#1079;&#1077;&#1085;&#1090;&#1072;&#1094;&#1080;&#1080;\&#1057;&#1072;&#1084;&#1086;&#1075;&#1086;%20&#1074;&#1099;&#1089;&#1086;&#1082;&#1086;&#1075;&#1086;%20&#1082;&#1072;&#1095;&#1077;&#1089;&#1090;&#1074;&#1072;\&#1055;&#1059;&#1041;&#1051;&#1048;&#1050;&#1040;&#1062;&#1048;&#1048;\&#1044;&#1048;&#1040;&#1043;&#1056;&#1040;&#1052;&#1052;&#1067;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801030\Desktop\&#1051;&#1070;&#1041;&#1077;&#1083;&#1100;&#1082;&#1077;&#1074;&#1080;&#1095;\&#1060;&#1080;&#1088;&#1084;&#1089;&#1090;&#1072;&#1081;&#1083;\&#1055;&#1088;&#1077;&#1079;&#1077;&#1085;&#1090;&#1072;&#1094;&#1080;&#1080;\&#1057;&#1072;&#1084;&#1086;&#1075;&#1086;%20&#1074;&#1099;&#1089;&#1086;&#1082;&#1086;&#1075;&#1086;%20&#1082;&#1072;&#1095;&#1077;&#1089;&#1090;&#1074;&#1072;\&#1055;&#1059;&#1041;&#1051;&#1048;&#1050;&#1040;&#1062;&#1048;&#1048;\&#1044;&#1048;&#1040;&#1043;&#1056;&#1040;&#1052;&#1052;&#1067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801030\Desktop\&#1051;&#1070;&#1041;&#1077;&#1083;&#1100;&#1082;&#1077;&#1074;&#1080;&#1095;\&#1060;&#1080;&#1088;&#1084;&#1089;&#1090;&#1072;&#1081;&#1083;\&#1055;&#1088;&#1077;&#1079;&#1077;&#1085;&#1090;&#1072;&#1094;&#1080;&#1080;\&#1057;&#1072;&#1084;&#1086;&#1075;&#1086;%20&#1074;&#1099;&#1089;&#1086;&#1082;&#1086;&#1075;&#1086;%20&#1082;&#1072;&#1095;&#1077;&#1089;&#1090;&#1074;&#1072;\&#1055;&#1059;&#1041;&#1051;&#1048;&#1050;&#1040;&#1062;&#1048;&#1048;\&#1044;&#1048;&#1040;&#1043;&#1056;&#1040;&#1052;&#1052;&#1067;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801030\Desktop\&#1051;&#1070;&#1041;&#1077;&#1083;&#1100;&#1082;&#1077;&#1074;&#1080;&#1095;\&#1060;&#1080;&#1088;&#1084;&#1089;&#1090;&#1072;&#1081;&#1083;\&#1055;&#1088;&#1077;&#1079;&#1077;&#1085;&#1090;&#1072;&#1094;&#1080;&#1080;\&#1057;&#1072;&#1084;&#1086;&#1075;&#1086;%20&#1074;&#1099;&#1089;&#1086;&#1082;&#1086;&#1075;&#1086;%20&#1082;&#1072;&#1095;&#1077;&#1089;&#1090;&#1074;&#1072;\&#1055;&#1059;&#1041;&#1051;&#1048;&#1050;&#1040;&#1062;&#1048;&#1048;\&#1044;&#1048;&#1040;&#1043;&#1056;&#1040;&#1052;&#1052;&#1067;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801030\Desktop\&#1051;&#1070;&#1041;&#1077;&#1083;&#1100;&#1082;&#1077;&#1074;&#1080;&#1095;\&#1060;&#1080;&#1088;&#1084;&#1089;&#1090;&#1072;&#1081;&#1083;\&#1055;&#1088;&#1077;&#1079;&#1077;&#1085;&#1090;&#1072;&#1094;&#1080;&#1080;\&#1057;&#1072;&#1084;&#1086;&#1075;&#1086;%20&#1074;&#1099;&#1089;&#1086;&#1082;&#1086;&#1075;&#1086;%20&#1082;&#1072;&#1095;&#1077;&#1089;&#1090;&#1074;&#1072;\&#1055;&#1059;&#1041;&#1051;&#1048;&#1050;&#1040;&#1062;&#1048;&#1048;\&#1044;&#1048;&#1040;&#1043;&#1056;&#1040;&#1052;&#1052;&#1067;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801030\Desktop\&#1051;&#1070;&#1041;&#1077;&#1083;&#1100;&#1082;&#1077;&#1074;&#1080;&#1095;\&#1060;&#1080;&#1088;&#1084;&#1089;&#1090;&#1072;&#1081;&#1083;\&#1055;&#1088;&#1077;&#1079;&#1077;&#1085;&#1090;&#1072;&#1094;&#1080;&#1080;\&#1057;&#1072;&#1084;&#1086;&#1075;&#1086;%20&#1074;&#1099;&#1089;&#1086;&#1082;&#1086;&#1075;&#1086;%20&#1082;&#1072;&#1095;&#1077;&#1089;&#1090;&#1074;&#1072;\&#1055;&#1059;&#1041;&#1051;&#1048;&#1050;&#1040;&#1062;&#1048;&#1048;\&#1044;&#1048;&#1040;&#1043;&#1056;&#1040;&#1052;&#1052;&#1067;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801030\Desktop\&#1051;&#1070;&#1041;&#1077;&#1083;&#1100;&#1082;&#1077;&#1074;&#1080;&#1095;\&#1060;&#1080;&#1088;&#1084;&#1089;&#1090;&#1072;&#1081;&#1083;\&#1055;&#1088;&#1077;&#1079;&#1077;&#1085;&#1090;&#1072;&#1094;&#1080;&#1080;\&#1057;&#1072;&#1084;&#1086;&#1075;&#1086;%20&#1074;&#1099;&#1089;&#1086;&#1082;&#1086;&#1075;&#1086;%20&#1082;&#1072;&#1095;&#1077;&#1089;&#1090;&#1074;&#1072;\&#1055;&#1059;&#1041;&#1051;&#1048;&#1050;&#1040;&#1062;&#1048;&#1048;\&#1044;&#1048;&#1040;&#1043;&#1056;&#1040;&#1052;&#1052;&#1067;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801030\Desktop\&#1051;&#1070;&#1041;&#1077;&#1083;&#1100;&#1082;&#1077;&#1074;&#1080;&#1095;\&#1060;&#1080;&#1088;&#1084;&#1089;&#1090;&#1072;&#1081;&#1083;\&#1055;&#1088;&#1077;&#1079;&#1077;&#1085;&#1090;&#1072;&#1094;&#1080;&#1080;\&#1057;&#1072;&#1084;&#1086;&#1075;&#1086;%20&#1074;&#1099;&#1089;&#1086;&#1082;&#1086;&#1075;&#1086;%20&#1082;&#1072;&#1095;&#1077;&#1089;&#1090;&#1074;&#1072;\&#1055;&#1059;&#1041;&#1051;&#1048;&#1050;&#1040;&#1062;&#1048;&#1048;\&#1044;&#1048;&#1040;&#1043;&#1056;&#1040;&#1052;&#1052;&#1067;.xlsx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801030\Desktop\&#1051;&#1070;&#1041;&#1077;&#1083;&#1100;&#1082;&#1077;&#1074;&#1080;&#1095;\&#1060;&#1080;&#1088;&#1084;&#1089;&#1090;&#1072;&#1081;&#1083;\&#1055;&#1088;&#1077;&#1079;&#1077;&#1085;&#1090;&#1072;&#1094;&#1080;&#1080;\&#1057;&#1072;&#1084;&#1086;&#1075;&#1086;%20&#1074;&#1099;&#1089;&#1086;&#1082;&#1086;&#1075;&#1086;%20&#1082;&#1072;&#1095;&#1077;&#1089;&#1090;&#1074;&#1072;\&#1055;&#1059;&#1041;&#1051;&#1048;&#1050;&#1040;&#1062;&#1048;&#1048;\&#1044;&#1048;&#1040;&#1043;&#1056;&#1040;&#1052;&#1052;&#1067;.xlsx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801030\Desktop\&#1051;&#1070;&#1041;&#1077;&#1083;&#1100;&#1082;&#1077;&#1074;&#1080;&#1095;\&#1060;&#1080;&#1088;&#1084;&#1089;&#1090;&#1072;&#1081;&#1083;\&#1055;&#1088;&#1077;&#1079;&#1077;&#1085;&#1090;&#1072;&#1094;&#1080;&#1080;\&#1057;&#1072;&#1084;&#1086;&#1075;&#1086;%20&#1074;&#1099;&#1089;&#1086;&#1082;&#1086;&#1075;&#1086;%20&#1082;&#1072;&#1095;&#1077;&#1089;&#1090;&#1074;&#1072;\&#1055;&#1059;&#1041;&#1051;&#1048;&#1050;&#1040;&#1062;&#1048;&#1048;\&#1044;&#1048;&#1040;&#1043;&#1056;&#1040;&#1052;&#1052;&#1067;.xlsx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801030\Desktop\&#1051;&#1070;&#1041;&#1077;&#1083;&#1100;&#1082;&#1077;&#1074;&#1080;&#1095;\&#1060;&#1080;&#1088;&#1084;&#1089;&#1090;&#1072;&#1081;&#1083;\&#1055;&#1088;&#1077;&#1079;&#1077;&#1085;&#1090;&#1072;&#1094;&#1080;&#1080;\&#1057;&#1072;&#1084;&#1086;&#1075;&#1086;%20&#1074;&#1099;&#1089;&#1086;&#1082;&#1086;&#1075;&#1086;%20&#1082;&#1072;&#1095;&#1077;&#1089;&#1090;&#1074;&#1072;\&#1055;&#1059;&#1041;&#1051;&#1048;&#1050;&#1040;&#1062;&#1048;&#1048;\&#1044;&#1048;&#1040;&#1043;&#1056;&#1040;&#1052;&#1052;&#1067;.xlsx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801030\Desktop\&#1051;&#1070;&#1041;&#1077;&#1083;&#1100;&#1082;&#1077;&#1074;&#1080;&#1095;\&#1060;&#1080;&#1088;&#1084;&#1089;&#1090;&#1072;&#1081;&#1083;\&#1055;&#1088;&#1077;&#1079;&#1077;&#1085;&#1090;&#1072;&#1094;&#1080;&#1080;\&#1057;&#1072;&#1084;&#1086;&#1075;&#1086;%20&#1074;&#1099;&#1089;&#1086;&#1082;&#1086;&#1075;&#1086;%20&#1082;&#1072;&#1095;&#1077;&#1089;&#1090;&#1074;&#1072;\&#1055;&#1059;&#1041;&#1051;&#1048;&#1050;&#1040;&#1062;&#1048;&#1048;\&#1044;&#1048;&#1040;&#1043;&#1056;&#1040;&#1052;&#1052;&#1067;.xlsx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801030\Desktop\&#1051;&#1070;&#1041;&#1077;&#1083;&#1100;&#1082;&#1077;&#1074;&#1080;&#1095;\&#1060;&#1080;&#1088;&#1084;&#1089;&#1090;&#1072;&#1081;&#1083;\&#1055;&#1088;&#1077;&#1079;&#1077;&#1085;&#1090;&#1072;&#1094;&#1080;&#1080;\&#1057;&#1072;&#1084;&#1086;&#1075;&#1086;%20&#1074;&#1099;&#1089;&#1086;&#1082;&#1086;&#1075;&#1086;%20&#1082;&#1072;&#1095;&#1077;&#1089;&#1090;&#1074;&#1072;\&#1055;&#1059;&#1041;&#1051;&#1048;&#1050;&#1040;&#1062;&#1048;&#1048;\&#1044;&#1048;&#1040;&#1043;&#1056;&#1040;&#1052;&#1052;&#1067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801030\Desktop\&#1051;&#1070;&#1041;&#1077;&#1083;&#1100;&#1082;&#1077;&#1074;&#1080;&#1095;\&#1060;&#1080;&#1088;&#1084;&#1089;&#1090;&#1072;&#1081;&#1083;\&#1055;&#1088;&#1077;&#1079;&#1077;&#1085;&#1090;&#1072;&#1094;&#1080;&#1080;\&#1057;&#1072;&#1084;&#1086;&#1075;&#1086;%20&#1074;&#1099;&#1089;&#1086;&#1082;&#1086;&#1075;&#1086;%20&#1082;&#1072;&#1095;&#1077;&#1089;&#1090;&#1074;&#1072;\&#1055;&#1059;&#1041;&#1051;&#1048;&#1050;&#1040;&#1062;&#1048;&#1048;\&#1044;&#1048;&#1040;&#1043;&#1056;&#1040;&#1052;&#1052;&#1067;.xlsx" TargetMode="Externa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801030\Desktop\&#1051;&#1070;&#1041;&#1077;&#1083;&#1100;&#1082;&#1077;&#1074;&#1080;&#1095;\&#1060;&#1080;&#1088;&#1084;&#1089;&#1090;&#1072;&#1081;&#1083;\&#1055;&#1088;&#1077;&#1079;&#1077;&#1085;&#1090;&#1072;&#1094;&#1080;&#1080;\&#1057;&#1072;&#1084;&#1086;&#1075;&#1086;%20&#1074;&#1099;&#1089;&#1086;&#1082;&#1086;&#1075;&#1086;%20&#1082;&#1072;&#1095;&#1077;&#1089;&#1090;&#1074;&#1072;\&#1055;&#1059;&#1041;&#1051;&#1048;&#1050;&#1040;&#1062;&#1048;&#1048;\&#1044;&#1048;&#1040;&#1043;&#1056;&#1040;&#1052;&#1052;&#1067;.xlsx" TargetMode="External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801030\Desktop\&#1051;&#1070;&#1041;&#1077;&#1083;&#1100;&#1082;&#1077;&#1074;&#1080;&#1095;\&#1060;&#1080;&#1088;&#1084;&#1089;&#1090;&#1072;&#1081;&#1083;\&#1055;&#1088;&#1077;&#1079;&#1077;&#1085;&#1090;&#1072;&#1094;&#1080;&#1080;\&#1057;&#1072;&#1084;&#1086;&#1075;&#1086;%20&#1074;&#1099;&#1089;&#1086;&#1082;&#1086;&#1075;&#1086;%20&#1082;&#1072;&#1095;&#1077;&#1089;&#1090;&#1074;&#1072;\&#1055;&#1059;&#1041;&#1051;&#1048;&#1050;&#1040;&#1062;&#1048;&#1048;\&#1044;&#1048;&#1040;&#1043;&#1056;&#1040;&#1052;&#1052;&#1067;.xlsx" TargetMode="Externa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801030\Desktop\&#1051;&#1070;&#1041;&#1077;&#1083;&#1100;&#1082;&#1077;&#1074;&#1080;&#1095;\&#1060;&#1080;&#1088;&#1084;&#1089;&#1090;&#1072;&#1081;&#1083;\&#1055;&#1088;&#1077;&#1079;&#1077;&#1085;&#1090;&#1072;&#1094;&#1080;&#1080;\&#1057;&#1072;&#1084;&#1086;&#1075;&#1086;%20&#1074;&#1099;&#1089;&#1086;&#1082;&#1086;&#1075;&#1086;%20&#1082;&#1072;&#1095;&#1077;&#1089;&#1090;&#1074;&#1072;\&#1055;&#1059;&#1041;&#1051;&#1048;&#1050;&#1040;&#1062;&#1048;&#1048;\&#1044;&#1048;&#1040;&#1043;&#1056;&#1040;&#1052;&#1052;&#1067;.xlsx" TargetMode="External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801030\Desktop\&#1051;&#1070;&#1041;&#1077;&#1083;&#1100;&#1082;&#1077;&#1074;&#1080;&#1095;\&#1060;&#1080;&#1088;&#1084;&#1089;&#1090;&#1072;&#1081;&#1083;\&#1055;&#1088;&#1077;&#1079;&#1077;&#1085;&#1090;&#1072;&#1094;&#1080;&#1080;\&#1057;&#1072;&#1084;&#1086;&#1075;&#1086;%20&#1074;&#1099;&#1089;&#1086;&#1082;&#1086;&#1075;&#1086;%20&#1082;&#1072;&#1095;&#1077;&#1089;&#1090;&#1074;&#1072;\&#1055;&#1059;&#1041;&#1051;&#1048;&#1050;&#1040;&#1062;&#1048;&#1048;\&#1044;&#1048;&#1040;&#1043;&#1056;&#1040;&#1052;&#1052;&#1067;.xlsx" TargetMode="External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801030\Desktop\&#1051;&#1070;&#1041;&#1077;&#1083;&#1100;&#1082;&#1077;&#1074;&#1080;&#1095;\&#1060;&#1080;&#1088;&#1084;&#1089;&#1090;&#1072;&#1081;&#1083;\&#1055;&#1088;&#1077;&#1079;&#1077;&#1085;&#1090;&#1072;&#1094;&#1080;&#1080;\&#1057;&#1072;&#1084;&#1086;&#1075;&#1086;%20&#1074;&#1099;&#1089;&#1086;&#1082;&#1086;&#1075;&#1086;%20&#1082;&#1072;&#1095;&#1077;&#1089;&#1090;&#1074;&#1072;\&#1055;&#1059;&#1041;&#1051;&#1048;&#1050;&#1040;&#1062;&#1048;&#1048;\&#1044;&#1048;&#1040;&#1043;&#1056;&#1040;&#1052;&#1052;&#1067;.xlsx" TargetMode="External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801030\Desktop\&#1051;&#1070;&#1041;&#1077;&#1083;&#1100;&#1082;&#1077;&#1074;&#1080;&#1095;\&#1060;&#1080;&#1088;&#1084;&#1089;&#1090;&#1072;&#1081;&#1083;\&#1055;&#1088;&#1077;&#1079;&#1077;&#1085;&#1090;&#1072;&#1094;&#1080;&#1080;\&#1057;&#1072;&#1084;&#1086;&#1075;&#1086;%20&#1074;&#1099;&#1089;&#1086;&#1082;&#1086;&#1075;&#1086;%20&#1082;&#1072;&#1095;&#1077;&#1089;&#1090;&#1074;&#1072;\&#1055;&#1059;&#1041;&#1051;&#1048;&#1050;&#1040;&#1062;&#1048;&#1048;\&#1044;&#1048;&#1040;&#1043;&#1056;&#1040;&#1052;&#1052;&#1067;.xlsx" TargetMode="External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801030\Desktop\&#1051;&#1070;&#1041;&#1077;&#1083;&#1100;&#1082;&#1077;&#1074;&#1080;&#1095;\&#1060;&#1080;&#1088;&#1084;&#1089;&#1090;&#1072;&#1081;&#1083;\&#1055;&#1088;&#1077;&#1079;&#1077;&#1085;&#1090;&#1072;&#1094;&#1080;&#1080;\&#1057;&#1072;&#1084;&#1086;&#1075;&#1086;%20&#1074;&#1099;&#1089;&#1086;&#1082;&#1086;&#1075;&#1086;%20&#1082;&#1072;&#1095;&#1077;&#1089;&#1090;&#1074;&#1072;\&#1055;&#1059;&#1041;&#1051;&#1048;&#1050;&#1040;&#1062;&#1048;&#1048;\&#1044;&#1048;&#1040;&#1043;&#1056;&#1040;&#1052;&#1052;&#1067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801030\Desktop\&#1051;&#1070;&#1041;&#1077;&#1083;&#1100;&#1082;&#1077;&#1074;&#1080;&#1095;\&#1060;&#1080;&#1088;&#1084;&#1089;&#1090;&#1072;&#1081;&#1083;\&#1055;&#1088;&#1077;&#1079;&#1077;&#1085;&#1090;&#1072;&#1094;&#1080;&#1080;\&#1057;&#1072;&#1084;&#1086;&#1075;&#1086;%20&#1074;&#1099;&#1089;&#1086;&#1082;&#1086;&#1075;&#1086;%20&#1082;&#1072;&#1095;&#1077;&#1089;&#1090;&#1074;&#1072;\&#1055;&#1059;&#1041;&#1051;&#1048;&#1050;&#1040;&#1062;&#1048;&#1048;\&#1044;&#1048;&#1040;&#1043;&#1056;&#1040;&#1052;&#1052;&#1067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801030\Desktop\&#1051;&#1070;&#1041;&#1077;&#1083;&#1100;&#1082;&#1077;&#1074;&#1080;&#1095;\&#1060;&#1080;&#1088;&#1084;&#1089;&#1090;&#1072;&#1081;&#1083;\&#1055;&#1088;&#1077;&#1079;&#1077;&#1085;&#1090;&#1072;&#1094;&#1080;&#1080;\&#1057;&#1072;&#1084;&#1086;&#1075;&#1086;%20&#1074;&#1099;&#1089;&#1086;&#1082;&#1086;&#1075;&#1086;%20&#1082;&#1072;&#1095;&#1077;&#1089;&#1090;&#1074;&#1072;\&#1055;&#1059;&#1041;&#1051;&#1048;&#1050;&#1040;&#1062;&#1048;&#1048;\&#1044;&#1048;&#1040;&#1043;&#1056;&#1040;&#1052;&#1052;&#1067;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801030\Desktop\&#1051;&#1070;&#1041;&#1077;&#1083;&#1100;&#1082;&#1077;&#1074;&#1080;&#1095;\&#1060;&#1080;&#1088;&#1084;&#1089;&#1090;&#1072;&#1081;&#1083;\&#1055;&#1088;&#1077;&#1079;&#1077;&#1085;&#1090;&#1072;&#1094;&#1080;&#1080;\&#1057;&#1072;&#1084;&#1086;&#1075;&#1086;%20&#1074;&#1099;&#1089;&#1086;&#1082;&#1086;&#1075;&#1086;%20&#1082;&#1072;&#1095;&#1077;&#1089;&#1090;&#1074;&#1072;\&#1055;&#1059;&#1041;&#1051;&#1048;&#1050;&#1040;&#1062;&#1048;&#1048;\&#1044;&#1048;&#1040;&#1043;&#1056;&#1040;&#1052;&#1052;&#1067;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801030\Desktop\&#1051;&#1070;&#1041;&#1077;&#1083;&#1100;&#1082;&#1077;&#1074;&#1080;&#1095;\&#1060;&#1080;&#1088;&#1084;&#1089;&#1090;&#1072;&#1081;&#1083;\&#1055;&#1088;&#1077;&#1079;&#1077;&#1085;&#1090;&#1072;&#1094;&#1080;&#1080;\&#1057;&#1072;&#1084;&#1086;&#1075;&#1086;%20&#1074;&#1099;&#1089;&#1086;&#1082;&#1086;&#1075;&#1086;%20&#1082;&#1072;&#1095;&#1077;&#1089;&#1090;&#1074;&#1072;\&#1055;&#1059;&#1041;&#1051;&#1048;&#1050;&#1040;&#1062;&#1048;&#1048;\&#1044;&#1048;&#1040;&#1043;&#1056;&#1040;&#1052;&#1052;&#1067;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801030\Desktop\&#1051;&#1070;&#1041;&#1077;&#1083;&#1100;&#1082;&#1077;&#1074;&#1080;&#1095;\&#1060;&#1080;&#1088;&#1084;&#1089;&#1090;&#1072;&#1081;&#1083;\&#1055;&#1088;&#1077;&#1079;&#1077;&#1085;&#1090;&#1072;&#1094;&#1080;&#1080;\&#1057;&#1072;&#1084;&#1086;&#1075;&#1086;%20&#1074;&#1099;&#1089;&#1086;&#1082;&#1086;&#1075;&#1086;%20&#1082;&#1072;&#1095;&#1077;&#1089;&#1090;&#1074;&#1072;\&#1055;&#1059;&#1041;&#1051;&#1048;&#1050;&#1040;&#1062;&#1048;&#1048;\&#1044;&#1048;&#1040;&#1043;&#1056;&#1040;&#1052;&#1052;&#1067;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801030\Desktop\&#1051;&#1070;&#1041;&#1077;&#1083;&#1100;&#1082;&#1077;&#1074;&#1080;&#1095;\&#1060;&#1080;&#1088;&#1084;&#1089;&#1090;&#1072;&#1081;&#1083;\&#1055;&#1088;&#1077;&#1079;&#1077;&#1085;&#1090;&#1072;&#1094;&#1080;&#1080;\&#1057;&#1072;&#1084;&#1086;&#1075;&#1086;%20&#1074;&#1099;&#1089;&#1086;&#1082;&#1086;&#1075;&#1086;%20&#1082;&#1072;&#1095;&#1077;&#1089;&#1090;&#1074;&#1072;\&#1055;&#1059;&#1041;&#1051;&#1048;&#1050;&#1040;&#1062;&#1048;&#1048;\&#1044;&#1048;&#1040;&#1043;&#1056;&#1040;&#1052;&#1052;&#1067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SCOPUS</a:t>
            </a:r>
            <a:endParaRPr lang="ru-RU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layout>
        <c:manualLayout>
          <c:xMode val="edge"/>
          <c:yMode val="edge"/>
          <c:x val="0.41720777828291061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321657679322046"/>
          <c:y val="0.14403951062927681"/>
          <c:w val="0.49244843014541478"/>
          <c:h val="0.7702039008740996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Лист1!$A$3</c:f>
              <c:strCache>
                <c:ptCount val="1"/>
                <c:pt idx="0">
                  <c:v>Chemistry</c:v>
                </c:pt>
              </c:strCache>
            </c:strRef>
          </c:tx>
          <c:dLbls>
            <c:dLbl>
              <c:idx val="2"/>
              <c:layout>
                <c:manualLayout>
                  <c:x val="7.1045956851049259E-3"/>
                  <c:y val="-1.21633994690245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93D-4E4B-91A8-CA20AD4F72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Лист1!$B$2:$D$2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Лист1!$B$3:$D$3</c:f>
              <c:numCache>
                <c:formatCode>General</c:formatCode>
                <c:ptCount val="3"/>
                <c:pt idx="0">
                  <c:v>535</c:v>
                </c:pt>
                <c:pt idx="1">
                  <c:v>556</c:v>
                </c:pt>
                <c:pt idx="2">
                  <c:v>608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93D-4E4B-91A8-CA20AD4F7236}"/>
            </c:ext>
          </c:extLst>
        </c:ser>
        <c:ser>
          <c:idx val="1"/>
          <c:order val="1"/>
          <c:tx>
            <c:strRef>
              <c:f>Лист1!$A$4</c:f>
              <c:strCache>
                <c:ptCount val="1"/>
                <c:pt idx="0">
                  <c:v>Chemical Engineering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93D-4E4B-91A8-CA20AD4F72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Лист1!$B$2:$D$2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Лист1!$B$4:$D$4</c:f>
              <c:numCache>
                <c:formatCode>General</c:formatCode>
                <c:ptCount val="3"/>
                <c:pt idx="0">
                  <c:v>125</c:v>
                </c:pt>
                <c:pt idx="1">
                  <c:v>157</c:v>
                </c:pt>
                <c:pt idx="2">
                  <c:v>183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93D-4E4B-91A8-CA20AD4F7236}"/>
            </c:ext>
          </c:extLst>
        </c:ser>
        <c:ser>
          <c:idx val="2"/>
          <c:order val="2"/>
          <c:tx>
            <c:strRef>
              <c:f>Лист1!$A$5</c:f>
              <c:strCache>
                <c:ptCount val="1"/>
                <c:pt idx="0">
                  <c:v>Materials Science</c:v>
                </c:pt>
              </c:strCache>
            </c:strRef>
          </c:tx>
          <c:dLbls>
            <c:dLbl>
              <c:idx val="2"/>
              <c:layout>
                <c:manualLayout>
                  <c:x val="-1.6577389931911494E-2"/>
                  <c:y val="1.21633994690244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93D-4E4B-91A8-CA20AD4F72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Лист1!$B$2:$D$2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Лист1!$B$5:$D$5</c:f>
              <c:numCache>
                <c:formatCode>General</c:formatCode>
                <c:ptCount val="3"/>
                <c:pt idx="0">
                  <c:v>448</c:v>
                </c:pt>
                <c:pt idx="1">
                  <c:v>467</c:v>
                </c:pt>
                <c:pt idx="2">
                  <c:v>588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93D-4E4B-91A8-CA20AD4F7236}"/>
            </c:ext>
          </c:extLst>
        </c:ser>
        <c:ser>
          <c:idx val="3"/>
          <c:order val="3"/>
          <c:tx>
            <c:strRef>
              <c:f>Лист1!$A$6</c:f>
              <c:strCache>
                <c:ptCount val="1"/>
                <c:pt idx="0">
                  <c:v>Biochemistry, Genetics and Molecular Biology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93D-4E4B-91A8-CA20AD4F72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Лист1!$B$2:$D$2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Лист1!$B$6:$D$6</c:f>
              <c:numCache>
                <c:formatCode>General</c:formatCode>
                <c:ptCount val="3"/>
                <c:pt idx="0">
                  <c:v>285</c:v>
                </c:pt>
                <c:pt idx="1">
                  <c:v>321</c:v>
                </c:pt>
                <c:pt idx="2">
                  <c:v>316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B93D-4E4B-91A8-CA20AD4F7236}"/>
            </c:ext>
          </c:extLst>
        </c:ser>
        <c:ser>
          <c:idx val="4"/>
          <c:order val="4"/>
          <c:tx>
            <c:strRef>
              <c:f>Лист1!$A$7</c:f>
              <c:strCache>
                <c:ptCount val="1"/>
                <c:pt idx="0">
                  <c:v>Pharmacology, Toxicology and Pharmaceutics</c:v>
                </c:pt>
              </c:strCache>
            </c:strRef>
          </c:tx>
          <c:dLbls>
            <c:dLbl>
              <c:idx val="2"/>
              <c:layout>
                <c:manualLayout>
                  <c:x val="-1.6577389931911494E-2"/>
                  <c:y val="-1.21633994690245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93D-4E4B-91A8-CA20AD4F72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Лист1!$B$2:$D$2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Лист1!$B$7:$D$7</c:f>
              <c:numCache>
                <c:formatCode>General</c:formatCode>
                <c:ptCount val="3"/>
                <c:pt idx="0">
                  <c:v>57</c:v>
                </c:pt>
                <c:pt idx="1">
                  <c:v>51</c:v>
                </c:pt>
                <c:pt idx="2">
                  <c:v>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B93D-4E4B-91A8-CA20AD4F7236}"/>
            </c:ext>
          </c:extLst>
        </c:ser>
        <c:ser>
          <c:idx val="5"/>
          <c:order val="5"/>
          <c:tx>
            <c:strRef>
              <c:f>Лист1!$A$8</c:f>
              <c:strCache>
                <c:ptCount val="1"/>
                <c:pt idx="0">
                  <c:v>Mathematics</c:v>
                </c:pt>
              </c:strCache>
            </c:strRef>
          </c:tx>
          <c:dLbls>
            <c:dLbl>
              <c:idx val="2"/>
              <c:layout>
                <c:manualLayout>
                  <c:x val="-1.6577389931911494E-2"/>
                  <c:y val="-4.25718981415858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93D-4E4B-91A8-CA20AD4F72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Лист1!$B$2:$D$2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Лист1!$B$8:$D$8</c:f>
              <c:numCache>
                <c:formatCode>General</c:formatCode>
                <c:ptCount val="3"/>
                <c:pt idx="0">
                  <c:v>459</c:v>
                </c:pt>
                <c:pt idx="1">
                  <c:v>566</c:v>
                </c:pt>
                <c:pt idx="2">
                  <c:v>650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B93D-4E4B-91A8-CA20AD4F7236}"/>
            </c:ext>
          </c:extLst>
        </c:ser>
        <c:ser>
          <c:idx val="6"/>
          <c:order val="6"/>
          <c:tx>
            <c:strRef>
              <c:f>Лист1!$A$9</c:f>
              <c:strCache>
                <c:ptCount val="1"/>
                <c:pt idx="0">
                  <c:v>Engineering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93D-4E4B-91A8-CA20AD4F72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Лист1!$B$2:$D$2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Лист1!$B$9:$D$9</c:f>
              <c:numCache>
                <c:formatCode>General</c:formatCode>
                <c:ptCount val="3"/>
                <c:pt idx="0">
                  <c:v>622</c:v>
                </c:pt>
                <c:pt idx="1">
                  <c:v>443</c:v>
                </c:pt>
                <c:pt idx="2">
                  <c:v>486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B93D-4E4B-91A8-CA20AD4F7236}"/>
            </c:ext>
          </c:extLst>
        </c:ser>
        <c:ser>
          <c:idx val="7"/>
          <c:order val="7"/>
          <c:tx>
            <c:strRef>
              <c:f>Лист1!$A$10</c:f>
              <c:strCache>
                <c:ptCount val="1"/>
                <c:pt idx="0">
                  <c:v>Physics and Astronomy 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93D-4E4B-91A8-CA20AD4F72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Лист1!$B$2:$D$2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Лист1!$B$10:$D$10</c:f>
              <c:numCache>
                <c:formatCode>General</c:formatCode>
                <c:ptCount val="3"/>
                <c:pt idx="0">
                  <c:v>917</c:v>
                </c:pt>
                <c:pt idx="1">
                  <c:v>1039</c:v>
                </c:pt>
                <c:pt idx="2">
                  <c:v>1071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B93D-4E4B-91A8-CA20AD4F7236}"/>
            </c:ext>
          </c:extLst>
        </c:ser>
        <c:ser>
          <c:idx val="8"/>
          <c:order val="8"/>
          <c:tx>
            <c:strRef>
              <c:f>Лист1!$A$11</c:f>
              <c:strCache>
                <c:ptCount val="1"/>
                <c:pt idx="0">
                  <c:v>Energy</c:v>
                </c:pt>
              </c:strCache>
            </c:strRef>
          </c:tx>
          <c:dLbls>
            <c:dLbl>
              <c:idx val="2"/>
              <c:layout>
                <c:manualLayout>
                  <c:x val="7.1045956851049259E-3"/>
                  <c:y val="1.21633994690245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93D-4E4B-91A8-CA20AD4F72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Лист1!$B$2:$D$2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Лист1!$B$11:$D$11</c:f>
              <c:numCache>
                <c:formatCode>General</c:formatCode>
                <c:ptCount val="3"/>
                <c:pt idx="0">
                  <c:v>36</c:v>
                </c:pt>
                <c:pt idx="1">
                  <c:v>35</c:v>
                </c:pt>
                <c:pt idx="2">
                  <c:v>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B93D-4E4B-91A8-CA20AD4F72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2892336"/>
        <c:axId val="302892728"/>
      </c:lineChart>
      <c:catAx>
        <c:axId val="302892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02892728"/>
        <c:crosses val="autoZero"/>
        <c:auto val="1"/>
        <c:lblAlgn val="ctr"/>
        <c:lblOffset val="100"/>
        <c:noMultiLvlLbl val="0"/>
      </c:catAx>
      <c:valAx>
        <c:axId val="30289272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800"/>
                </a:pPr>
                <a:r>
                  <a:rPr lang="ru-RU" sz="800"/>
                  <a:t>Количество публикаций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02892336"/>
        <c:crosses val="autoZero"/>
        <c:crossBetween val="between"/>
        <c:majorUnit val="200"/>
      </c:valAx>
      <c:spPr>
        <a:solidFill>
          <a:schemeClr val="bg1">
            <a:lumMod val="95000"/>
          </a:schemeClr>
        </a:solidFill>
      </c:spPr>
    </c:plotArea>
    <c:legend>
      <c:legendPos val="r"/>
      <c:layout>
        <c:manualLayout>
          <c:xMode val="edge"/>
          <c:yMode val="edge"/>
          <c:x val="0.6499753803674333"/>
          <c:y val="0.16064414207158026"/>
          <c:w val="0.33302108162093547"/>
          <c:h val="0.82196624617466751"/>
        </c:manualLayout>
      </c:layout>
      <c:overlay val="0"/>
      <c:txPr>
        <a:bodyPr/>
        <a:lstStyle/>
        <a:p>
          <a:pPr>
            <a:defRPr sz="7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WOS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layout>
        <c:manualLayout>
          <c:xMode val="edge"/>
          <c:yMode val="edge"/>
          <c:x val="0.44694878314565928"/>
          <c:y val="5.620607517353564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123896121142526"/>
          <c:y val="0.26213913536075156"/>
          <c:w val="0.54810626921169092"/>
          <c:h val="0.60457919696615048"/>
        </c:manualLayout>
      </c:layout>
      <c:lineChart>
        <c:grouping val="standard"/>
        <c:varyColors val="0"/>
        <c:ser>
          <c:idx val="0"/>
          <c:order val="0"/>
          <c:tx>
            <c:strRef>
              <c:f>Лист5!$A$14</c:f>
              <c:strCache>
                <c:ptCount val="1"/>
                <c:pt idx="0">
                  <c:v>Political science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6D2-48D3-BBBA-C5D93CDE16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Лист5!$B$13:$D$13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Лист5!$B$14:$D$14</c:f>
              <c:numCache>
                <c:formatCode>General</c:formatCode>
                <c:ptCount val="3"/>
                <c:pt idx="0">
                  <c:v>17</c:v>
                </c:pt>
                <c:pt idx="1">
                  <c:v>18</c:v>
                </c:pt>
                <c:pt idx="2">
                  <c:v>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6D2-48D3-BBBA-C5D93CDE16BE}"/>
            </c:ext>
          </c:extLst>
        </c:ser>
        <c:ser>
          <c:idx val="1"/>
          <c:order val="1"/>
          <c:tx>
            <c:strRef>
              <c:f>Лист5!$A$15</c:f>
              <c:strCache>
                <c:ptCount val="1"/>
                <c:pt idx="0">
                  <c:v>Languages and literature 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6D2-48D3-BBBA-C5D93CDE16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Лист5!$B$13:$D$13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Лист5!$B$15:$D$15</c:f>
              <c:numCache>
                <c:formatCode>General</c:formatCode>
                <c:ptCount val="3"/>
                <c:pt idx="0">
                  <c:v>19</c:v>
                </c:pt>
                <c:pt idx="1">
                  <c:v>31</c:v>
                </c:pt>
                <c:pt idx="2">
                  <c:v>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6D2-48D3-BBBA-C5D93CDE16BE}"/>
            </c:ext>
          </c:extLst>
        </c:ser>
        <c:ser>
          <c:idx val="2"/>
          <c:order val="2"/>
          <c:tx>
            <c:strRef>
              <c:f>Лист5!$A$16</c:f>
              <c:strCache>
                <c:ptCount val="1"/>
                <c:pt idx="0">
                  <c:v>Cultural Studies </c:v>
                </c:pt>
              </c:strCache>
            </c:strRef>
          </c:tx>
          <c:dLbls>
            <c:dLbl>
              <c:idx val="2"/>
              <c:layout>
                <c:manualLayout>
                  <c:x val="-1.6666666666666666E-2"/>
                  <c:y val="-3.7037037037037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6D2-48D3-BBBA-C5D93CDE16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Лист5!$B$13:$D$13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Лист5!$B$16:$D$16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6D2-48D3-BBBA-C5D93CDE16BE}"/>
            </c:ext>
          </c:extLst>
        </c:ser>
        <c:ser>
          <c:idx val="3"/>
          <c:order val="3"/>
          <c:tx>
            <c:strRef>
              <c:f>Лист5!$A$17</c:f>
              <c:strCache>
                <c:ptCount val="1"/>
                <c:pt idx="0">
                  <c:v>Anthropology 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6D2-48D3-BBBA-C5D93CDE16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Лист5!$B$13:$D$13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Лист5!$B$17:$D$17</c:f>
              <c:numCache>
                <c:formatCode>General</c:formatCode>
                <c:ptCount val="3"/>
                <c:pt idx="0">
                  <c:v>0</c:v>
                </c:pt>
                <c:pt idx="1">
                  <c:v>2</c:v>
                </c:pt>
                <c:pt idx="2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F6D2-48D3-BBBA-C5D93CDE16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5490184"/>
        <c:axId val="305490968"/>
      </c:lineChart>
      <c:catAx>
        <c:axId val="305490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05490968"/>
        <c:crosses val="autoZero"/>
        <c:auto val="1"/>
        <c:lblAlgn val="ctr"/>
        <c:lblOffset val="100"/>
        <c:noMultiLvlLbl val="0"/>
      </c:catAx>
      <c:valAx>
        <c:axId val="30549096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800"/>
                </a:pPr>
                <a:r>
                  <a:rPr lang="ru-RU" sz="800"/>
                  <a:t>Количество</a:t>
                </a:r>
                <a:r>
                  <a:rPr lang="ru-RU" sz="800" baseline="0"/>
                  <a:t> публикаций</a:t>
                </a:r>
                <a:endParaRPr lang="ru-RU" sz="8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05490184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legend>
      <c:legendPos val="r"/>
      <c:layout>
        <c:manualLayout>
          <c:xMode val="edge"/>
          <c:yMode val="edge"/>
          <c:x val="0.62908576762788593"/>
          <c:y val="0.35107160349097261"/>
          <c:w val="0.34184662674931354"/>
          <c:h val="0.39137721111650936"/>
        </c:manualLayout>
      </c:layout>
      <c:overlay val="0"/>
      <c:txPr>
        <a:bodyPr/>
        <a:lstStyle/>
        <a:p>
          <a:pPr>
            <a:defRPr sz="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SCOPUS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Лист6!$A$2</c:f>
              <c:strCache>
                <c:ptCount val="1"/>
                <c:pt idx="0">
                  <c:v>Philosophy</c:v>
                </c:pt>
              </c:strCache>
            </c:strRef>
          </c:tx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98F-4EA1-A326-A4CB7ADE53BB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98F-4EA1-A326-A4CB7ADE53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Лист6!$B$1:$D$1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Лист6!$B$2:$D$2</c:f>
              <c:numCache>
                <c:formatCode>General</c:formatCode>
                <c:ptCount val="3"/>
                <c:pt idx="0">
                  <c:v>19</c:v>
                </c:pt>
                <c:pt idx="1">
                  <c:v>43</c:v>
                </c:pt>
                <c:pt idx="2">
                  <c:v>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98F-4EA1-A326-A4CB7ADE53BB}"/>
            </c:ext>
          </c:extLst>
        </c:ser>
        <c:ser>
          <c:idx val="1"/>
          <c:order val="1"/>
          <c:tx>
            <c:strRef>
              <c:f>Лист6!$A$3</c:f>
              <c:strCache>
                <c:ptCount val="1"/>
                <c:pt idx="0">
                  <c:v>Religious Studies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98F-4EA1-A326-A4CB7ADE53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Лист6!$B$1:$D$1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Лист6!$B$3:$D$3</c:f>
              <c:numCache>
                <c:formatCode>General</c:formatCode>
                <c:ptCount val="3"/>
                <c:pt idx="0">
                  <c:v>8</c:v>
                </c:pt>
                <c:pt idx="1">
                  <c:v>7</c:v>
                </c:pt>
                <c:pt idx="2">
                  <c:v>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98F-4EA1-A326-A4CB7ADE53BB}"/>
            </c:ext>
          </c:extLst>
        </c:ser>
        <c:ser>
          <c:idx val="2"/>
          <c:order val="2"/>
          <c:tx>
            <c:strRef>
              <c:f>Лист6!$A$4</c:f>
              <c:strCache>
                <c:ptCount val="1"/>
                <c:pt idx="0">
                  <c:v>History and Philosophy of Science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98F-4EA1-A326-A4CB7ADE53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Лист6!$B$1:$D$1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Лист6!$B$4:$D$4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98F-4EA1-A326-A4CB7ADE53BB}"/>
            </c:ext>
          </c:extLst>
        </c:ser>
        <c:ser>
          <c:idx val="3"/>
          <c:order val="3"/>
          <c:tx>
            <c:strRef>
              <c:f>Лист6!$A$5</c:f>
              <c:strCache>
                <c:ptCount val="1"/>
                <c:pt idx="0">
                  <c:v>Psychology</c:v>
                </c:pt>
              </c:strCache>
            </c:strRef>
          </c:tx>
          <c:dLbls>
            <c:dLbl>
              <c:idx val="2"/>
              <c:layout>
                <c:manualLayout>
                  <c:x val="-1.0185067526415994E-16"/>
                  <c:y val="-2.3154844528285375E-2"/>
                </c:manualLayout>
              </c:layout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98F-4EA1-A326-A4CB7ADE53B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Лист6!$B$1:$D$1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Лист6!$B$5:$D$5</c:f>
              <c:numCache>
                <c:formatCode>General</c:formatCode>
                <c:ptCount val="3"/>
                <c:pt idx="0">
                  <c:v>34</c:v>
                </c:pt>
                <c:pt idx="1">
                  <c:v>39</c:v>
                </c:pt>
                <c:pt idx="2">
                  <c:v>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C98F-4EA1-A326-A4CB7ADE53BB}"/>
            </c:ext>
          </c:extLst>
        </c:ser>
        <c:ser>
          <c:idx val="4"/>
          <c:order val="4"/>
          <c:tx>
            <c:strRef>
              <c:f>Лист6!$A$6</c:f>
              <c:strCache>
                <c:ptCount val="1"/>
                <c:pt idx="0">
                  <c:v>Geotechnical Engineering and Engineering Geology 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98F-4EA1-A326-A4CB7ADE53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Лист6!$B$1:$D$1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Лист6!$B$6:$D$6</c:f>
              <c:numCache>
                <c:formatCode>General</c:formatCode>
                <c:ptCount val="3"/>
                <c:pt idx="0">
                  <c:v>18</c:v>
                </c:pt>
                <c:pt idx="1">
                  <c:v>16</c:v>
                </c:pt>
                <c:pt idx="2">
                  <c:v>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C98F-4EA1-A326-A4CB7ADE53BB}"/>
            </c:ext>
          </c:extLst>
        </c:ser>
        <c:ser>
          <c:idx val="5"/>
          <c:order val="5"/>
          <c:tx>
            <c:strRef>
              <c:f>Лист6!$A$7</c:f>
              <c:strCache>
                <c:ptCount val="1"/>
                <c:pt idx="0">
                  <c:v> Fuel Technology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98F-4EA1-A326-A4CB7ADE53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Лист6!$B$1:$D$1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Лист6!$B$7:$D$7</c:f>
              <c:numCache>
                <c:formatCode>General</c:formatCode>
                <c:ptCount val="3"/>
                <c:pt idx="0">
                  <c:v>7</c:v>
                </c:pt>
                <c:pt idx="1">
                  <c:v>6</c:v>
                </c:pt>
                <c:pt idx="2">
                  <c:v>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C98F-4EA1-A326-A4CB7ADE53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5492536"/>
        <c:axId val="305491360"/>
      </c:lineChart>
      <c:catAx>
        <c:axId val="305492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05491360"/>
        <c:crosses val="autoZero"/>
        <c:auto val="1"/>
        <c:lblAlgn val="ctr"/>
        <c:lblOffset val="100"/>
        <c:noMultiLvlLbl val="0"/>
      </c:catAx>
      <c:valAx>
        <c:axId val="30549136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sz="800"/>
                  <a:t>Количество публикаций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05492536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legend>
      <c:legendPos val="r"/>
      <c:layout>
        <c:manualLayout>
          <c:xMode val="edge"/>
          <c:yMode val="edge"/>
          <c:x val="0.65477777777777779"/>
          <c:y val="0.19680339235547806"/>
          <c:w val="0.34522222222222221"/>
          <c:h val="0.77451499775515931"/>
        </c:manualLayout>
      </c:layout>
      <c:overlay val="0"/>
      <c:txPr>
        <a:bodyPr/>
        <a:lstStyle/>
        <a:p>
          <a:pPr>
            <a:defRPr sz="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WOS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Лист6!$A$10</c:f>
              <c:strCache>
                <c:ptCount val="1"/>
                <c:pt idx="0">
                  <c:v>Philosophy, ethics and religion 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244-4487-A648-9F8AF058F8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Лист6!$B$9:$D$9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Лист6!$B$10:$D$10</c:f>
              <c:numCache>
                <c:formatCode>General</c:formatCode>
                <c:ptCount val="3"/>
                <c:pt idx="0">
                  <c:v>25</c:v>
                </c:pt>
                <c:pt idx="1">
                  <c:v>72</c:v>
                </c:pt>
                <c:pt idx="2">
                  <c:v>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244-4487-A648-9F8AF058F87D}"/>
            </c:ext>
          </c:extLst>
        </c:ser>
        <c:ser>
          <c:idx val="1"/>
          <c:order val="1"/>
          <c:tx>
            <c:strRef>
              <c:f>Лист6!$A$11</c:f>
              <c:strCache>
                <c:ptCount val="1"/>
                <c:pt idx="0">
                  <c:v>Psychology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244-4487-A648-9F8AF058F8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Лист6!$B$9:$D$9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Лист6!$B$11:$D$11</c:f>
              <c:numCache>
                <c:formatCode>General</c:formatCode>
                <c:ptCount val="3"/>
                <c:pt idx="0">
                  <c:v>52</c:v>
                </c:pt>
                <c:pt idx="1">
                  <c:v>113</c:v>
                </c:pt>
                <c:pt idx="2">
                  <c:v>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244-4487-A648-9F8AF058F87D}"/>
            </c:ext>
          </c:extLst>
        </c:ser>
        <c:ser>
          <c:idx val="2"/>
          <c:order val="2"/>
          <c:tx>
            <c:strRef>
              <c:f>Лист6!$A$12</c:f>
              <c:strCache>
                <c:ptCount val="1"/>
                <c:pt idx="0">
                  <c:v>Environmental engineering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244-4487-A648-9F8AF058F8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Лист6!$B$9:$D$9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Лист6!$B$12:$D$12</c:f>
              <c:numCache>
                <c:formatCode>General</c:formatCode>
                <c:ptCount val="3"/>
                <c:pt idx="0">
                  <c:v>32</c:v>
                </c:pt>
                <c:pt idx="1">
                  <c:v>38</c:v>
                </c:pt>
                <c:pt idx="2">
                  <c:v>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244-4487-A648-9F8AF058F8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5492928"/>
        <c:axId val="305494104"/>
      </c:lineChart>
      <c:catAx>
        <c:axId val="305492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05494104"/>
        <c:crosses val="autoZero"/>
        <c:auto val="1"/>
        <c:lblAlgn val="ctr"/>
        <c:lblOffset val="100"/>
        <c:noMultiLvlLbl val="0"/>
      </c:catAx>
      <c:valAx>
        <c:axId val="30549410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sz="800"/>
                  <a:t>Количество</a:t>
                </a:r>
                <a:r>
                  <a:rPr lang="ru-RU" sz="800" baseline="0"/>
                  <a:t> публикаций</a:t>
                </a:r>
                <a:endParaRPr lang="ru-RU" sz="8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05492928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legend>
      <c:legendPos val="r"/>
      <c:overlay val="0"/>
      <c:txPr>
        <a:bodyPr/>
        <a:lstStyle/>
        <a:p>
          <a:pPr>
            <a:defRPr sz="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SCOPUS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Лист6!$A$2</c:f>
              <c:strCache>
                <c:ptCount val="1"/>
                <c:pt idx="0">
                  <c:v>Philosophy</c:v>
                </c:pt>
              </c:strCache>
            </c:strRef>
          </c:tx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6D0-4B6D-890F-BC63AB5F940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6D0-4B6D-890F-BC63AB5F94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Лист6!$B$1:$D$1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Лист6!$B$2:$D$2</c:f>
              <c:numCache>
                <c:formatCode>General</c:formatCode>
                <c:ptCount val="3"/>
                <c:pt idx="0">
                  <c:v>19</c:v>
                </c:pt>
                <c:pt idx="1">
                  <c:v>43</c:v>
                </c:pt>
                <c:pt idx="2">
                  <c:v>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6D0-4B6D-890F-BC63AB5F9409}"/>
            </c:ext>
          </c:extLst>
        </c:ser>
        <c:ser>
          <c:idx val="1"/>
          <c:order val="1"/>
          <c:tx>
            <c:strRef>
              <c:f>Лист6!$A$3</c:f>
              <c:strCache>
                <c:ptCount val="1"/>
                <c:pt idx="0">
                  <c:v>Religious Studies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6D0-4B6D-890F-BC63AB5F94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Лист6!$B$1:$D$1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Лист6!$B$3:$D$3</c:f>
              <c:numCache>
                <c:formatCode>General</c:formatCode>
                <c:ptCount val="3"/>
                <c:pt idx="0">
                  <c:v>8</c:v>
                </c:pt>
                <c:pt idx="1">
                  <c:v>7</c:v>
                </c:pt>
                <c:pt idx="2">
                  <c:v>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6D0-4B6D-890F-BC63AB5F9409}"/>
            </c:ext>
          </c:extLst>
        </c:ser>
        <c:ser>
          <c:idx val="2"/>
          <c:order val="2"/>
          <c:tx>
            <c:strRef>
              <c:f>Лист6!$A$4</c:f>
              <c:strCache>
                <c:ptCount val="1"/>
                <c:pt idx="0">
                  <c:v>History and Philosophy of Science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6D0-4B6D-890F-BC63AB5F94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Лист6!$B$1:$D$1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Лист6!$B$4:$D$4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D6D0-4B6D-890F-BC63AB5F9409}"/>
            </c:ext>
          </c:extLst>
        </c:ser>
        <c:ser>
          <c:idx val="3"/>
          <c:order val="3"/>
          <c:tx>
            <c:strRef>
              <c:f>Лист6!$A$5</c:f>
              <c:strCache>
                <c:ptCount val="1"/>
                <c:pt idx="0">
                  <c:v>Psychology</c:v>
                </c:pt>
              </c:strCache>
            </c:strRef>
          </c:tx>
          <c:dLbls>
            <c:dLbl>
              <c:idx val="2"/>
              <c:layout>
                <c:manualLayout>
                  <c:x val="-1.0185067526415994E-16"/>
                  <c:y val="-2.3154844528285375E-2"/>
                </c:manualLayout>
              </c:layout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6D0-4B6D-890F-BC63AB5F940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Лист6!$B$1:$D$1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Лист6!$B$5:$D$5</c:f>
              <c:numCache>
                <c:formatCode>General</c:formatCode>
                <c:ptCount val="3"/>
                <c:pt idx="0">
                  <c:v>34</c:v>
                </c:pt>
                <c:pt idx="1">
                  <c:v>39</c:v>
                </c:pt>
                <c:pt idx="2">
                  <c:v>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D6D0-4B6D-890F-BC63AB5F9409}"/>
            </c:ext>
          </c:extLst>
        </c:ser>
        <c:ser>
          <c:idx val="4"/>
          <c:order val="4"/>
          <c:tx>
            <c:strRef>
              <c:f>Лист6!$A$6</c:f>
              <c:strCache>
                <c:ptCount val="1"/>
                <c:pt idx="0">
                  <c:v>Geotechnical Engineering and Engineering Geology 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6D0-4B6D-890F-BC63AB5F94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Лист6!$B$1:$D$1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Лист6!$B$6:$D$6</c:f>
              <c:numCache>
                <c:formatCode>General</c:formatCode>
                <c:ptCount val="3"/>
                <c:pt idx="0">
                  <c:v>18</c:v>
                </c:pt>
                <c:pt idx="1">
                  <c:v>16</c:v>
                </c:pt>
                <c:pt idx="2">
                  <c:v>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D6D0-4B6D-890F-BC63AB5F9409}"/>
            </c:ext>
          </c:extLst>
        </c:ser>
        <c:ser>
          <c:idx val="5"/>
          <c:order val="5"/>
          <c:tx>
            <c:strRef>
              <c:f>Лист6!$A$7</c:f>
              <c:strCache>
                <c:ptCount val="1"/>
                <c:pt idx="0">
                  <c:v> Fuel Technology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6D0-4B6D-890F-BC63AB5F94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Лист6!$B$1:$D$1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Лист6!$B$7:$D$7</c:f>
              <c:numCache>
                <c:formatCode>General</c:formatCode>
                <c:ptCount val="3"/>
                <c:pt idx="0">
                  <c:v>7</c:v>
                </c:pt>
                <c:pt idx="1">
                  <c:v>6</c:v>
                </c:pt>
                <c:pt idx="2">
                  <c:v>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D6D0-4B6D-890F-BC63AB5F94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5489400"/>
        <c:axId val="305493320"/>
      </c:lineChart>
      <c:catAx>
        <c:axId val="3054894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05493320"/>
        <c:crosses val="autoZero"/>
        <c:auto val="1"/>
        <c:lblAlgn val="ctr"/>
        <c:lblOffset val="100"/>
        <c:noMultiLvlLbl val="0"/>
      </c:catAx>
      <c:valAx>
        <c:axId val="30549332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sz="800"/>
                  <a:t>Количество публикаций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05489400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legend>
      <c:legendPos val="r"/>
      <c:layout>
        <c:manualLayout>
          <c:xMode val="edge"/>
          <c:yMode val="edge"/>
          <c:x val="0.65477777777777779"/>
          <c:y val="0.19680339235547806"/>
          <c:w val="0.34522222222222221"/>
          <c:h val="0.77451499775515931"/>
        </c:manualLayout>
      </c:layout>
      <c:overlay val="0"/>
      <c:txPr>
        <a:bodyPr/>
        <a:lstStyle/>
        <a:p>
          <a:pPr>
            <a:defRPr sz="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WOS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Лист6!$A$10</c:f>
              <c:strCache>
                <c:ptCount val="1"/>
                <c:pt idx="0">
                  <c:v>Philosophy, ethics and religion 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B43-4ADD-91CB-81F8554F70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Лист6!$B$9:$D$9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Лист6!$B$10:$D$10</c:f>
              <c:numCache>
                <c:formatCode>General</c:formatCode>
                <c:ptCount val="3"/>
                <c:pt idx="0">
                  <c:v>25</c:v>
                </c:pt>
                <c:pt idx="1">
                  <c:v>72</c:v>
                </c:pt>
                <c:pt idx="2">
                  <c:v>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B43-4ADD-91CB-81F8554F70D0}"/>
            </c:ext>
          </c:extLst>
        </c:ser>
        <c:ser>
          <c:idx val="1"/>
          <c:order val="1"/>
          <c:tx>
            <c:strRef>
              <c:f>Лист6!$A$11</c:f>
              <c:strCache>
                <c:ptCount val="1"/>
                <c:pt idx="0">
                  <c:v>Psychology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B43-4ADD-91CB-81F8554F70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Лист6!$B$9:$D$9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Лист6!$B$11:$D$11</c:f>
              <c:numCache>
                <c:formatCode>General</c:formatCode>
                <c:ptCount val="3"/>
                <c:pt idx="0">
                  <c:v>52</c:v>
                </c:pt>
                <c:pt idx="1">
                  <c:v>113</c:v>
                </c:pt>
                <c:pt idx="2">
                  <c:v>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B43-4ADD-91CB-81F8554F70D0}"/>
            </c:ext>
          </c:extLst>
        </c:ser>
        <c:ser>
          <c:idx val="2"/>
          <c:order val="2"/>
          <c:tx>
            <c:strRef>
              <c:f>Лист6!$A$12</c:f>
              <c:strCache>
                <c:ptCount val="1"/>
                <c:pt idx="0">
                  <c:v>Environmental engineering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B43-4ADD-91CB-81F8554F70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Лист6!$B$9:$D$9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Лист6!$B$12:$D$12</c:f>
              <c:numCache>
                <c:formatCode>General</c:formatCode>
                <c:ptCount val="3"/>
                <c:pt idx="0">
                  <c:v>32</c:v>
                </c:pt>
                <c:pt idx="1">
                  <c:v>38</c:v>
                </c:pt>
                <c:pt idx="2">
                  <c:v>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B43-4ADD-91CB-81F8554F70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5494888"/>
        <c:axId val="305487832"/>
      </c:lineChart>
      <c:catAx>
        <c:axId val="3054948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05487832"/>
        <c:crosses val="autoZero"/>
        <c:auto val="1"/>
        <c:lblAlgn val="ctr"/>
        <c:lblOffset val="100"/>
        <c:noMultiLvlLbl val="0"/>
      </c:catAx>
      <c:valAx>
        <c:axId val="30548783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sz="800"/>
                  <a:t>Количество</a:t>
                </a:r>
                <a:r>
                  <a:rPr lang="ru-RU" sz="800" baseline="0"/>
                  <a:t> публикаций</a:t>
                </a:r>
                <a:endParaRPr lang="ru-RU" sz="8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05494888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legend>
      <c:legendPos val="r"/>
      <c:overlay val="0"/>
      <c:txPr>
        <a:bodyPr/>
        <a:lstStyle/>
        <a:p>
          <a:pPr>
            <a:defRPr sz="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SCOPUS</a:t>
            </a:r>
            <a:endParaRPr lang="ru-RU" sz="1800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Лист7!$A$2</c:f>
              <c:strCache>
                <c:ptCount val="1"/>
                <c:pt idx="0">
                  <c:v>Visual Arts and Performing Arts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8A1-4B85-B5F6-3773657A1DE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Лист7!$B$1:$D$1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Лист7!$B$2:$D$2</c:f>
              <c:numCache>
                <c:formatCode>General</c:formatCode>
                <c:ptCount val="3"/>
                <c:pt idx="0">
                  <c:v>2</c:v>
                </c:pt>
                <c:pt idx="1">
                  <c:v>33</c:v>
                </c:pt>
                <c:pt idx="2">
                  <c:v>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8A1-4B85-B5F6-3773657A1DE0}"/>
            </c:ext>
          </c:extLst>
        </c:ser>
        <c:ser>
          <c:idx val="1"/>
          <c:order val="1"/>
          <c:tx>
            <c:strRef>
              <c:f>Лист7!$A$3</c:f>
              <c:strCache>
                <c:ptCount val="1"/>
                <c:pt idx="0">
                  <c:v>General Arts and Humanities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8A1-4B85-B5F6-3773657A1DE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Лист7!$B$1:$D$1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Лист7!$B$3:$D$3</c:f>
              <c:numCache>
                <c:formatCode>General</c:formatCode>
                <c:ptCount val="3"/>
                <c:pt idx="0">
                  <c:v>26</c:v>
                </c:pt>
                <c:pt idx="1">
                  <c:v>12</c:v>
                </c:pt>
                <c:pt idx="2">
                  <c:v>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8A1-4B85-B5F6-3773657A1DE0}"/>
            </c:ext>
          </c:extLst>
        </c:ser>
        <c:ser>
          <c:idx val="2"/>
          <c:order val="2"/>
          <c:tx>
            <c:strRef>
              <c:f>Лист7!$A$4</c:f>
              <c:strCache>
                <c:ptCount val="1"/>
                <c:pt idx="0">
                  <c:v>Law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8A1-4B85-B5F6-3773657A1DE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Лист7!$B$1:$D$1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Лист7!$B$4:$D$4</c:f>
              <c:numCache>
                <c:formatCode>General</c:formatCode>
                <c:ptCount val="3"/>
                <c:pt idx="0">
                  <c:v>5</c:v>
                </c:pt>
                <c:pt idx="1">
                  <c:v>6</c:v>
                </c:pt>
                <c:pt idx="2">
                  <c:v>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8A1-4B85-B5F6-3773657A1D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5488616"/>
        <c:axId val="305489008"/>
      </c:lineChart>
      <c:catAx>
        <c:axId val="305488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05489008"/>
        <c:crosses val="autoZero"/>
        <c:auto val="1"/>
        <c:lblAlgn val="ctr"/>
        <c:lblOffset val="100"/>
        <c:noMultiLvlLbl val="0"/>
      </c:catAx>
      <c:valAx>
        <c:axId val="3054890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Количество публикаций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305488616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WOS</a:t>
            </a:r>
            <a:endParaRPr lang="ru-RU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0089577769897359"/>
          <c:y val="0.25970629014955388"/>
          <c:w val="0.54265601135403441"/>
          <c:h val="0.60824899470827298"/>
        </c:manualLayout>
      </c:layout>
      <c:lineChart>
        <c:grouping val="standard"/>
        <c:varyColors val="0"/>
        <c:ser>
          <c:idx val="0"/>
          <c:order val="0"/>
          <c:tx>
            <c:strRef>
              <c:f>Лист7!$A$8</c:f>
              <c:strCache>
                <c:ptCount val="1"/>
                <c:pt idx="0">
                  <c:v>Art 
</c:v>
                </c:pt>
              </c:strCache>
            </c:strRef>
          </c:tx>
          <c:cat>
            <c:numRef>
              <c:f>Лист7!$B$7:$D$7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Лист7!$B$8:$D$8</c:f>
              <c:numCache>
                <c:formatCode>General</c:formatCode>
                <c:ptCount val="3"/>
                <c:pt idx="0">
                  <c:v>4</c:v>
                </c:pt>
                <c:pt idx="1">
                  <c:v>14</c:v>
                </c:pt>
                <c:pt idx="2">
                  <c:v>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340-4D5E-B53E-971EB4189F3F}"/>
            </c:ext>
          </c:extLst>
        </c:ser>
        <c:ser>
          <c:idx val="2"/>
          <c:order val="1"/>
          <c:tx>
            <c:strRef>
              <c:f>Лист7!$A$10</c:f>
              <c:strCache>
                <c:ptCount val="1"/>
                <c:pt idx="0">
                  <c:v>Film, Radio, Television </c:v>
                </c:pt>
              </c:strCache>
            </c:strRef>
          </c:tx>
          <c:cat>
            <c:numRef>
              <c:f>Лист7!$B$7:$D$7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Лист7!$B$10:$D$10</c:f>
              <c:numCache>
                <c:formatCode>General</c:formatCode>
                <c:ptCount val="3"/>
                <c:pt idx="0">
                  <c:v>2</c:v>
                </c:pt>
                <c:pt idx="1">
                  <c:v>0</c:v>
                </c:pt>
                <c:pt idx="2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340-4D5E-B53E-971EB4189F3F}"/>
            </c:ext>
          </c:extLst>
        </c:ser>
        <c:ser>
          <c:idx val="3"/>
          <c:order val="2"/>
          <c:tx>
            <c:strRef>
              <c:f>Лист7!$A$11</c:f>
              <c:strCache>
                <c:ptCount val="1"/>
                <c:pt idx="0">
                  <c:v>Literary Reviews</c:v>
                </c:pt>
              </c:strCache>
            </c:strRef>
          </c:tx>
          <c:cat>
            <c:numRef>
              <c:f>Лист7!$B$7:$D$7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Лист7!$B$11:$D$11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340-4D5E-B53E-971EB4189F3F}"/>
            </c:ext>
          </c:extLst>
        </c:ser>
        <c:ser>
          <c:idx val="4"/>
          <c:order val="3"/>
          <c:tx>
            <c:strRef>
              <c:f>Лист7!$A$13</c:f>
              <c:strCache>
                <c:ptCount val="1"/>
                <c:pt idx="0">
                  <c:v>Law</c:v>
                </c:pt>
              </c:strCache>
            </c:strRef>
          </c:tx>
          <c:cat>
            <c:numRef>
              <c:f>Лист7!$B$7:$D$7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Лист7!$B$13:$D$13</c:f>
              <c:numCache>
                <c:formatCode>General</c:formatCode>
                <c:ptCount val="3"/>
                <c:pt idx="0">
                  <c:v>8</c:v>
                </c:pt>
                <c:pt idx="1">
                  <c:v>6</c:v>
                </c:pt>
                <c:pt idx="2">
                  <c:v>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340-4D5E-B53E-971EB4189F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5489792"/>
        <c:axId val="305981280"/>
      </c:lineChart>
      <c:catAx>
        <c:axId val="305489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05981280"/>
        <c:crosses val="autoZero"/>
        <c:auto val="1"/>
        <c:lblAlgn val="ctr"/>
        <c:lblOffset val="100"/>
        <c:noMultiLvlLbl val="0"/>
      </c:catAx>
      <c:valAx>
        <c:axId val="30598128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800"/>
                </a:pPr>
                <a:r>
                  <a:rPr lang="ru-RU" sz="800"/>
                  <a:t>Количество публикаций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05489792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legend>
      <c:legendPos val="r"/>
      <c:layout>
        <c:manualLayout>
          <c:xMode val="edge"/>
          <c:yMode val="edge"/>
          <c:x val="0.62623953499558238"/>
          <c:y val="0.40195105030697081"/>
          <c:w val="0.34408231519168792"/>
          <c:h val="0.38774494090044126"/>
        </c:manualLayout>
      </c:layout>
      <c:overlay val="0"/>
      <c:txPr>
        <a:bodyPr/>
        <a:lstStyle/>
        <a:p>
          <a:pPr>
            <a:defRPr sz="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SCOPUS</a:t>
            </a:r>
            <a:endParaRPr lang="ru-RU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Лист8!$A$2</c:f>
              <c:strCache>
                <c:ptCount val="1"/>
                <c:pt idx="0">
                  <c:v>Music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AAC-4BDD-A979-E2A6D734DA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Лист8!$B$1:$D$1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Лист8!$B$2:$D$2</c:f>
              <c:numCache>
                <c:formatCode>General</c:formatCode>
                <c:ptCount val="3"/>
                <c:pt idx="0">
                  <c:v>2</c:v>
                </c:pt>
                <c:pt idx="1">
                  <c:v>15</c:v>
                </c:pt>
                <c:pt idx="2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AAC-4BDD-A979-E2A6D734DA21}"/>
            </c:ext>
          </c:extLst>
        </c:ser>
        <c:ser>
          <c:idx val="1"/>
          <c:order val="1"/>
          <c:tx>
            <c:strRef>
              <c:f>Лист8!$A$3</c:f>
              <c:strCache>
                <c:ptCount val="1"/>
                <c:pt idx="0">
                  <c:v>Communication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AAC-4BDD-A979-E2A6D734DA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Лист8!$B$1:$D$1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Лист8!$B$3:$D$3</c:f>
              <c:numCache>
                <c:formatCode>General</c:formatCode>
                <c:ptCount val="3"/>
                <c:pt idx="0">
                  <c:v>9</c:v>
                </c:pt>
                <c:pt idx="1">
                  <c:v>7</c:v>
                </c:pt>
                <c:pt idx="2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AAC-4BDD-A979-E2A6D734DA21}"/>
            </c:ext>
          </c:extLst>
        </c:ser>
        <c:ser>
          <c:idx val="2"/>
          <c:order val="2"/>
          <c:tx>
            <c:strRef>
              <c:f>Лист8!$A$4</c:f>
              <c:strCache>
                <c:ptCount val="1"/>
                <c:pt idx="0">
                  <c:v>Tourism, Leisure and Hospitality Management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AAC-4BDD-A979-E2A6D734DA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Лист8!$B$1:$D$1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Лист8!$B$4:$D$4</c:f>
              <c:numCache>
                <c:formatCode>General</c:formatCode>
                <c:ptCount val="3"/>
                <c:pt idx="0">
                  <c:v>0</c:v>
                </c:pt>
                <c:pt idx="1">
                  <c:v>2</c:v>
                </c:pt>
                <c:pt idx="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AAC-4BDD-A979-E2A6D734DA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5984808"/>
        <c:axId val="305985592"/>
      </c:lineChart>
      <c:catAx>
        <c:axId val="305984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05985592"/>
        <c:crosses val="autoZero"/>
        <c:auto val="1"/>
        <c:lblAlgn val="ctr"/>
        <c:lblOffset val="100"/>
        <c:noMultiLvlLbl val="0"/>
      </c:catAx>
      <c:valAx>
        <c:axId val="30598559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800"/>
                </a:pPr>
                <a:r>
                  <a:rPr lang="ru-RU" sz="800" dirty="0"/>
                  <a:t>Количество</a:t>
                </a:r>
                <a:r>
                  <a:rPr lang="ru-RU" sz="800" baseline="0" dirty="0"/>
                  <a:t> публикаций</a:t>
                </a:r>
                <a:endParaRPr lang="ru-RU" sz="80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05984808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legend>
      <c:legendPos val="r"/>
      <c:overlay val="0"/>
      <c:txPr>
        <a:bodyPr/>
        <a:lstStyle/>
        <a:p>
          <a:pPr>
            <a:defRPr sz="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WOS</a:t>
            </a:r>
            <a:endParaRPr lang="ru-RU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0089577769897359"/>
          <c:y val="0.28716729065100871"/>
          <c:w val="0.52714917807688311"/>
          <c:h val="0.56682576022840525"/>
        </c:manualLayout>
      </c:layout>
      <c:lineChart>
        <c:grouping val="standard"/>
        <c:varyColors val="0"/>
        <c:ser>
          <c:idx val="0"/>
          <c:order val="0"/>
          <c:tx>
            <c:strRef>
              <c:f>Лист8!$A$8</c:f>
              <c:strCache>
                <c:ptCount val="1"/>
                <c:pt idx="0">
                  <c:v>Music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7F2-4E83-9199-4D4B0ED7E1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Лист8!$B$7:$D$7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Лист8!$B$8:$D$8</c:f>
              <c:numCache>
                <c:formatCode>General</c:formatCode>
                <c:ptCount val="3"/>
                <c:pt idx="0">
                  <c:v>2</c:v>
                </c:pt>
                <c:pt idx="1">
                  <c:v>0</c:v>
                </c:pt>
                <c:pt idx="2">
                  <c:v>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7F2-4E83-9199-4D4B0ED7E122}"/>
            </c:ext>
          </c:extLst>
        </c:ser>
        <c:ser>
          <c:idx val="1"/>
          <c:order val="1"/>
          <c:tx>
            <c:strRef>
              <c:f>Лист8!$A$9</c:f>
              <c:strCache>
                <c:ptCount val="1"/>
                <c:pt idx="0">
                  <c:v>Media and communication 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7F2-4E83-9199-4D4B0ED7E1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Лист8!$B$7:$D$7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Лист8!$B$9:$D$9</c:f>
              <c:numCache>
                <c:formatCode>General</c:formatCode>
                <c:ptCount val="3"/>
                <c:pt idx="0">
                  <c:v>6</c:v>
                </c:pt>
                <c:pt idx="1">
                  <c:v>7</c:v>
                </c:pt>
                <c:pt idx="2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7F2-4E83-9199-4D4B0ED7E122}"/>
            </c:ext>
          </c:extLst>
        </c:ser>
        <c:ser>
          <c:idx val="2"/>
          <c:order val="2"/>
          <c:tx>
            <c:strRef>
              <c:f>Лист8!$A$10</c:f>
              <c:strCache>
                <c:ptCount val="1"/>
                <c:pt idx="0">
                  <c:v>Hospitality, Leisure, Sport &amp; Tourism </c:v>
                </c:pt>
              </c:strCache>
            </c:strRef>
          </c:tx>
          <c:dLbls>
            <c:dLbl>
              <c:idx val="2"/>
              <c:layout>
                <c:manualLayout>
                  <c:x val="-8.3333333333333332E-3"/>
                  <c:y val="-3.70370370370372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7F2-4E83-9199-4D4B0ED7E1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Лист8!$B$7:$D$7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Лист8!$B$10:$D$10</c:f>
              <c:numCache>
                <c:formatCode>General</c:formatCode>
                <c:ptCount val="3"/>
                <c:pt idx="0">
                  <c:v>1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7F2-4E83-9199-4D4B0ED7E1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5981672"/>
        <c:axId val="305983632"/>
      </c:lineChart>
      <c:catAx>
        <c:axId val="305981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05983632"/>
        <c:crosses val="autoZero"/>
        <c:auto val="1"/>
        <c:lblAlgn val="ctr"/>
        <c:lblOffset val="100"/>
        <c:noMultiLvlLbl val="0"/>
      </c:catAx>
      <c:valAx>
        <c:axId val="30598363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800"/>
                </a:pPr>
                <a:r>
                  <a:rPr lang="ru-RU" sz="800"/>
                  <a:t>Количество</a:t>
                </a:r>
                <a:r>
                  <a:rPr lang="ru-RU" sz="800" baseline="0"/>
                  <a:t> публикаций</a:t>
                </a:r>
                <a:endParaRPr lang="ru-RU" sz="8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05981672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legend>
      <c:legendPos val="r"/>
      <c:layout>
        <c:manualLayout>
          <c:xMode val="edge"/>
          <c:yMode val="edge"/>
          <c:x val="0.62804495577585673"/>
          <c:y val="0.34596977940582324"/>
          <c:w val="0.34475007356247434"/>
          <c:h val="0.51997198804104827"/>
        </c:manualLayout>
      </c:layout>
      <c:overlay val="0"/>
      <c:txPr>
        <a:bodyPr/>
        <a:lstStyle/>
        <a:p>
          <a:pPr>
            <a:defRPr sz="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SCOPUS</a:t>
            </a:r>
            <a:endParaRPr lang="ru-RU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layout>
        <c:manualLayout>
          <c:xMode val="edge"/>
          <c:yMode val="edge"/>
          <c:x val="0.41720777828291061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321657679322046"/>
          <c:y val="0.14403951062927681"/>
          <c:w val="0.49244843014541478"/>
          <c:h val="0.7702039008740996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Лист1!$A$3</c:f>
              <c:strCache>
                <c:ptCount val="1"/>
                <c:pt idx="0">
                  <c:v>Chemistry</c:v>
                </c:pt>
              </c:strCache>
            </c:strRef>
          </c:tx>
          <c:dLbls>
            <c:dLbl>
              <c:idx val="2"/>
              <c:layout>
                <c:manualLayout>
                  <c:x val="7.1045956851049259E-3"/>
                  <c:y val="-1.21633994690245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93D-4E4B-91A8-CA20AD4F72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Лист1!$B$2:$D$2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Лист1!$B$3:$D$3</c:f>
              <c:numCache>
                <c:formatCode>General</c:formatCode>
                <c:ptCount val="3"/>
                <c:pt idx="0">
                  <c:v>535</c:v>
                </c:pt>
                <c:pt idx="1">
                  <c:v>556</c:v>
                </c:pt>
                <c:pt idx="2">
                  <c:v>608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93D-4E4B-91A8-CA20AD4F7236}"/>
            </c:ext>
          </c:extLst>
        </c:ser>
        <c:ser>
          <c:idx val="1"/>
          <c:order val="1"/>
          <c:tx>
            <c:strRef>
              <c:f>Лист1!$A$4</c:f>
              <c:strCache>
                <c:ptCount val="1"/>
                <c:pt idx="0">
                  <c:v>Chemical Engineering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93D-4E4B-91A8-CA20AD4F72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Лист1!$B$2:$D$2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Лист1!$B$4:$D$4</c:f>
              <c:numCache>
                <c:formatCode>General</c:formatCode>
                <c:ptCount val="3"/>
                <c:pt idx="0">
                  <c:v>125</c:v>
                </c:pt>
                <c:pt idx="1">
                  <c:v>157</c:v>
                </c:pt>
                <c:pt idx="2">
                  <c:v>183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93D-4E4B-91A8-CA20AD4F7236}"/>
            </c:ext>
          </c:extLst>
        </c:ser>
        <c:ser>
          <c:idx val="2"/>
          <c:order val="2"/>
          <c:tx>
            <c:strRef>
              <c:f>Лист1!$A$5</c:f>
              <c:strCache>
                <c:ptCount val="1"/>
                <c:pt idx="0">
                  <c:v>Materials Science</c:v>
                </c:pt>
              </c:strCache>
            </c:strRef>
          </c:tx>
          <c:dLbls>
            <c:dLbl>
              <c:idx val="2"/>
              <c:layout>
                <c:manualLayout>
                  <c:x val="-1.6577389931911494E-2"/>
                  <c:y val="1.21633994690244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93D-4E4B-91A8-CA20AD4F72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Лист1!$B$2:$D$2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Лист1!$B$5:$D$5</c:f>
              <c:numCache>
                <c:formatCode>General</c:formatCode>
                <c:ptCount val="3"/>
                <c:pt idx="0">
                  <c:v>448</c:v>
                </c:pt>
                <c:pt idx="1">
                  <c:v>467</c:v>
                </c:pt>
                <c:pt idx="2">
                  <c:v>588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93D-4E4B-91A8-CA20AD4F7236}"/>
            </c:ext>
          </c:extLst>
        </c:ser>
        <c:ser>
          <c:idx val="3"/>
          <c:order val="3"/>
          <c:tx>
            <c:strRef>
              <c:f>Лист1!$A$6</c:f>
              <c:strCache>
                <c:ptCount val="1"/>
                <c:pt idx="0">
                  <c:v>Biochemistry, Genetics and Molecular Biology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93D-4E4B-91A8-CA20AD4F72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Лист1!$B$2:$D$2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Лист1!$B$6:$D$6</c:f>
              <c:numCache>
                <c:formatCode>General</c:formatCode>
                <c:ptCount val="3"/>
                <c:pt idx="0">
                  <c:v>285</c:v>
                </c:pt>
                <c:pt idx="1">
                  <c:v>321</c:v>
                </c:pt>
                <c:pt idx="2">
                  <c:v>316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B93D-4E4B-91A8-CA20AD4F7236}"/>
            </c:ext>
          </c:extLst>
        </c:ser>
        <c:ser>
          <c:idx val="4"/>
          <c:order val="4"/>
          <c:tx>
            <c:strRef>
              <c:f>Лист1!$A$7</c:f>
              <c:strCache>
                <c:ptCount val="1"/>
                <c:pt idx="0">
                  <c:v>Pharmacology, Toxicology and Pharmaceutics</c:v>
                </c:pt>
              </c:strCache>
            </c:strRef>
          </c:tx>
          <c:dLbls>
            <c:dLbl>
              <c:idx val="2"/>
              <c:layout>
                <c:manualLayout>
                  <c:x val="-1.6577389931911494E-2"/>
                  <c:y val="-1.21633994690245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93D-4E4B-91A8-CA20AD4F72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Лист1!$B$2:$D$2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Лист1!$B$7:$D$7</c:f>
              <c:numCache>
                <c:formatCode>General</c:formatCode>
                <c:ptCount val="3"/>
                <c:pt idx="0">
                  <c:v>57</c:v>
                </c:pt>
                <c:pt idx="1">
                  <c:v>51</c:v>
                </c:pt>
                <c:pt idx="2">
                  <c:v>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B93D-4E4B-91A8-CA20AD4F7236}"/>
            </c:ext>
          </c:extLst>
        </c:ser>
        <c:ser>
          <c:idx val="5"/>
          <c:order val="5"/>
          <c:tx>
            <c:strRef>
              <c:f>Лист1!$A$8</c:f>
              <c:strCache>
                <c:ptCount val="1"/>
                <c:pt idx="0">
                  <c:v>Mathematics</c:v>
                </c:pt>
              </c:strCache>
            </c:strRef>
          </c:tx>
          <c:dLbls>
            <c:dLbl>
              <c:idx val="2"/>
              <c:layout>
                <c:manualLayout>
                  <c:x val="-1.6577389931911494E-2"/>
                  <c:y val="-4.25718981415858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93D-4E4B-91A8-CA20AD4F72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Лист1!$B$2:$D$2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Лист1!$B$8:$D$8</c:f>
              <c:numCache>
                <c:formatCode>General</c:formatCode>
                <c:ptCount val="3"/>
                <c:pt idx="0">
                  <c:v>459</c:v>
                </c:pt>
                <c:pt idx="1">
                  <c:v>566</c:v>
                </c:pt>
                <c:pt idx="2">
                  <c:v>650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B93D-4E4B-91A8-CA20AD4F7236}"/>
            </c:ext>
          </c:extLst>
        </c:ser>
        <c:ser>
          <c:idx val="6"/>
          <c:order val="6"/>
          <c:tx>
            <c:strRef>
              <c:f>Лист1!$A$9</c:f>
              <c:strCache>
                <c:ptCount val="1"/>
                <c:pt idx="0">
                  <c:v>Engineering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93D-4E4B-91A8-CA20AD4F72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Лист1!$B$2:$D$2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Лист1!$B$9:$D$9</c:f>
              <c:numCache>
                <c:formatCode>General</c:formatCode>
                <c:ptCount val="3"/>
                <c:pt idx="0">
                  <c:v>622</c:v>
                </c:pt>
                <c:pt idx="1">
                  <c:v>443</c:v>
                </c:pt>
                <c:pt idx="2">
                  <c:v>486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B93D-4E4B-91A8-CA20AD4F7236}"/>
            </c:ext>
          </c:extLst>
        </c:ser>
        <c:ser>
          <c:idx val="7"/>
          <c:order val="7"/>
          <c:tx>
            <c:strRef>
              <c:f>Лист1!$A$10</c:f>
              <c:strCache>
                <c:ptCount val="1"/>
                <c:pt idx="0">
                  <c:v>Physics and Astronomy 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93D-4E4B-91A8-CA20AD4F72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Лист1!$B$2:$D$2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Лист1!$B$10:$D$10</c:f>
              <c:numCache>
                <c:formatCode>General</c:formatCode>
                <c:ptCount val="3"/>
                <c:pt idx="0">
                  <c:v>917</c:v>
                </c:pt>
                <c:pt idx="1">
                  <c:v>1039</c:v>
                </c:pt>
                <c:pt idx="2">
                  <c:v>1071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B93D-4E4B-91A8-CA20AD4F7236}"/>
            </c:ext>
          </c:extLst>
        </c:ser>
        <c:ser>
          <c:idx val="8"/>
          <c:order val="8"/>
          <c:tx>
            <c:strRef>
              <c:f>Лист1!$A$11</c:f>
              <c:strCache>
                <c:ptCount val="1"/>
                <c:pt idx="0">
                  <c:v>Energy</c:v>
                </c:pt>
              </c:strCache>
            </c:strRef>
          </c:tx>
          <c:dLbls>
            <c:dLbl>
              <c:idx val="2"/>
              <c:layout>
                <c:manualLayout>
                  <c:x val="7.1045956851049259E-3"/>
                  <c:y val="1.21633994690245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93D-4E4B-91A8-CA20AD4F72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Лист1!$B$2:$D$2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Лист1!$B$11:$D$11</c:f>
              <c:numCache>
                <c:formatCode>General</c:formatCode>
                <c:ptCount val="3"/>
                <c:pt idx="0">
                  <c:v>36</c:v>
                </c:pt>
                <c:pt idx="1">
                  <c:v>35</c:v>
                </c:pt>
                <c:pt idx="2">
                  <c:v>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B93D-4E4B-91A8-CA20AD4F72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5986768"/>
        <c:axId val="305985200"/>
      </c:lineChart>
      <c:catAx>
        <c:axId val="305986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05985200"/>
        <c:crosses val="autoZero"/>
        <c:auto val="1"/>
        <c:lblAlgn val="ctr"/>
        <c:lblOffset val="100"/>
        <c:noMultiLvlLbl val="0"/>
      </c:catAx>
      <c:valAx>
        <c:axId val="30598520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800"/>
                </a:pPr>
                <a:r>
                  <a:rPr lang="ru-RU" sz="800"/>
                  <a:t>Количество публикаций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05986768"/>
        <c:crosses val="autoZero"/>
        <c:crossBetween val="between"/>
        <c:majorUnit val="200"/>
      </c:valAx>
      <c:spPr>
        <a:solidFill>
          <a:schemeClr val="bg1">
            <a:lumMod val="95000"/>
          </a:schemeClr>
        </a:solidFill>
      </c:spPr>
    </c:plotArea>
    <c:legend>
      <c:legendPos val="r"/>
      <c:layout>
        <c:manualLayout>
          <c:xMode val="edge"/>
          <c:yMode val="edge"/>
          <c:x val="0.6499753803674333"/>
          <c:y val="0.16064414207158026"/>
          <c:w val="0.33302108162093547"/>
          <c:h val="0.82196624617466751"/>
        </c:manualLayout>
      </c:layout>
      <c:overlay val="0"/>
      <c:txPr>
        <a:bodyPr/>
        <a:lstStyle/>
        <a:p>
          <a:pPr>
            <a:defRPr sz="7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WOS</a:t>
            </a:r>
            <a:endParaRPr lang="ru-RU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layout>
        <c:manualLayout>
          <c:xMode val="edge"/>
          <c:yMode val="edge"/>
          <c:x val="0.45409228931367268"/>
          <c:y val="2.713373727705468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496140839754487"/>
          <c:y val="0.18976684214574449"/>
          <c:w val="0.5170603190208698"/>
          <c:h val="0.640296911454282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Лист1!$A$16</c:f>
              <c:strCache>
                <c:ptCount val="1"/>
                <c:pt idx="0">
                  <c:v>Chemical sciences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A85-48F6-996D-1FF0703F9B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Лист1!$B$15:$D$15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Лист1!$B$16:$D$16</c:f>
              <c:numCache>
                <c:formatCode>General</c:formatCode>
                <c:ptCount val="3"/>
                <c:pt idx="0">
                  <c:v>493</c:v>
                </c:pt>
                <c:pt idx="1">
                  <c:v>535</c:v>
                </c:pt>
                <c:pt idx="2">
                  <c:v>572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A85-48F6-996D-1FF0703F9B0B}"/>
            </c:ext>
          </c:extLst>
        </c:ser>
        <c:ser>
          <c:idx val="1"/>
          <c:order val="1"/>
          <c:tx>
            <c:strRef>
              <c:f>Лист1!$A$17</c:f>
              <c:strCache>
                <c:ptCount val="1"/>
                <c:pt idx="0">
                  <c:v>Chemical Engineering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A85-48F6-996D-1FF0703F9B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Лист1!$B$15:$D$15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Лист1!$B$17:$D$17</c:f>
              <c:numCache>
                <c:formatCode>General</c:formatCode>
                <c:ptCount val="3"/>
                <c:pt idx="0">
                  <c:v>23</c:v>
                </c:pt>
                <c:pt idx="1">
                  <c:v>23</c:v>
                </c:pt>
                <c:pt idx="2">
                  <c:v>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A85-48F6-996D-1FF0703F9B0B}"/>
            </c:ext>
          </c:extLst>
        </c:ser>
        <c:ser>
          <c:idx val="2"/>
          <c:order val="2"/>
          <c:tx>
            <c:strRef>
              <c:f>Лист1!$A$18</c:f>
              <c:strCache>
                <c:ptCount val="1"/>
                <c:pt idx="0">
                  <c:v>Materials engineering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A85-48F6-996D-1FF0703F9B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Лист1!$B$15:$D$15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Лист1!$B$18:$D$18</c:f>
              <c:numCache>
                <c:formatCode>General</c:formatCode>
                <c:ptCount val="3"/>
                <c:pt idx="0">
                  <c:v>185</c:v>
                </c:pt>
                <c:pt idx="1">
                  <c:v>182</c:v>
                </c:pt>
                <c:pt idx="2">
                  <c:v>226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A85-48F6-996D-1FF0703F9B0B}"/>
            </c:ext>
          </c:extLst>
        </c:ser>
        <c:ser>
          <c:idx val="3"/>
          <c:order val="3"/>
          <c:tx>
            <c:strRef>
              <c:f>Лист1!$A$19</c:f>
              <c:strCache>
                <c:ptCount val="1"/>
                <c:pt idx="0">
                  <c:v>Nano-technology</c:v>
                </c:pt>
              </c:strCache>
            </c:strRef>
          </c:tx>
          <c:dLbls>
            <c:dLbl>
              <c:idx val="2"/>
              <c:layout>
                <c:manualLayout>
                  <c:x val="2.8411167005462912E-2"/>
                  <c:y val="1.54709905527066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A85-48F6-996D-1FF0703F9B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Лист1!$B$15:$D$15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Лист1!$B$19:$D$19</c:f>
              <c:numCache>
                <c:formatCode>General</c:formatCode>
                <c:ptCount val="3"/>
                <c:pt idx="0">
                  <c:v>100</c:v>
                </c:pt>
                <c:pt idx="1">
                  <c:v>121</c:v>
                </c:pt>
                <c:pt idx="2">
                  <c:v>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A85-48F6-996D-1FF0703F9B0B}"/>
            </c:ext>
          </c:extLst>
        </c:ser>
        <c:ser>
          <c:idx val="4"/>
          <c:order val="4"/>
          <c:tx>
            <c:strRef>
              <c:f>Лист1!$A$20</c:f>
              <c:strCache>
                <c:ptCount val="1"/>
                <c:pt idx="0">
                  <c:v>Biochemistry, Biophysics</c:v>
                </c:pt>
              </c:strCache>
            </c:strRef>
          </c:tx>
          <c:dLbls>
            <c:dLbl>
              <c:idx val="2"/>
              <c:layout>
                <c:manualLayout>
                  <c:x val="-9.4703890018209991E-3"/>
                  <c:y val="-2.475358488433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A85-48F6-996D-1FF0703F9B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Лист1!$B$15:$D$15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Лист1!$B$20:$D$20</c:f>
              <c:numCache>
                <c:formatCode>General</c:formatCode>
                <c:ptCount val="3"/>
                <c:pt idx="0">
                  <c:v>125</c:v>
                </c:pt>
                <c:pt idx="1">
                  <c:v>115</c:v>
                </c:pt>
                <c:pt idx="2">
                  <c:v>108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EA85-48F6-996D-1FF0703F9B0B}"/>
            </c:ext>
          </c:extLst>
        </c:ser>
        <c:ser>
          <c:idx val="5"/>
          <c:order val="5"/>
          <c:tx>
            <c:strRef>
              <c:f>Лист1!$A$21</c:f>
              <c:strCache>
                <c:ptCount val="1"/>
                <c:pt idx="0">
                  <c:v>Mathematics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A85-48F6-996D-1FF0703F9B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Лист1!$B$15:$D$15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Лист1!$B$21:$D$21</c:f>
              <c:numCache>
                <c:formatCode>General</c:formatCode>
                <c:ptCount val="3"/>
                <c:pt idx="0">
                  <c:v>312</c:v>
                </c:pt>
                <c:pt idx="1">
                  <c:v>362</c:v>
                </c:pt>
                <c:pt idx="2">
                  <c:v>427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EA85-48F6-996D-1FF0703F9B0B}"/>
            </c:ext>
          </c:extLst>
        </c:ser>
        <c:ser>
          <c:idx val="6"/>
          <c:order val="6"/>
          <c:tx>
            <c:strRef>
              <c:f>Лист1!$A$22</c:f>
              <c:strCache>
                <c:ptCount val="1"/>
                <c:pt idx="0">
                  <c:v>Mechanical engineering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A85-48F6-996D-1FF0703F9B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Лист1!$B$15:$D$15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Лист1!$B$22:$D$22</c:f>
              <c:numCache>
                <c:formatCode>General</c:formatCode>
                <c:ptCount val="3"/>
                <c:pt idx="0">
                  <c:v>69</c:v>
                </c:pt>
                <c:pt idx="1">
                  <c:v>92</c:v>
                </c:pt>
                <c:pt idx="2">
                  <c:v>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EA85-48F6-996D-1FF0703F9B0B}"/>
            </c:ext>
          </c:extLst>
        </c:ser>
        <c:ser>
          <c:idx val="7"/>
          <c:order val="7"/>
          <c:tx>
            <c:strRef>
              <c:f>Лист1!$A$23</c:f>
              <c:strCache>
                <c:ptCount val="1"/>
                <c:pt idx="0">
                  <c:v>Physical sciences and astronomy      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A85-48F6-996D-1FF0703F9B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Лист1!$B$15:$D$15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Лист1!$B$23:$D$23</c:f>
              <c:numCache>
                <c:formatCode>General</c:formatCode>
                <c:ptCount val="3"/>
                <c:pt idx="0">
                  <c:v>754</c:v>
                </c:pt>
                <c:pt idx="1">
                  <c:v>758</c:v>
                </c:pt>
                <c:pt idx="2">
                  <c:v>831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EA85-48F6-996D-1FF0703F9B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2893120"/>
        <c:axId val="302893512"/>
      </c:lineChart>
      <c:catAx>
        <c:axId val="302893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02893512"/>
        <c:crosses val="autoZero"/>
        <c:auto val="1"/>
        <c:lblAlgn val="ctr"/>
        <c:lblOffset val="100"/>
        <c:noMultiLvlLbl val="0"/>
      </c:catAx>
      <c:valAx>
        <c:axId val="30289351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800"/>
                </a:pPr>
                <a:r>
                  <a:rPr lang="ru-RU" sz="800"/>
                  <a:t>Количество</a:t>
                </a:r>
                <a:r>
                  <a:rPr lang="ru-RU" sz="800" baseline="0"/>
                  <a:t> публикаций</a:t>
                </a:r>
                <a:endParaRPr lang="ru-RU" sz="80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02893120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legend>
      <c:legendPos val="r"/>
      <c:layout>
        <c:manualLayout>
          <c:xMode val="edge"/>
          <c:yMode val="edge"/>
          <c:x val="0.68732149964702682"/>
          <c:y val="0.16761175281599536"/>
          <c:w val="0.3126785019186859"/>
          <c:h val="0.72429026818507325"/>
        </c:manualLayout>
      </c:layout>
      <c:overlay val="0"/>
      <c:txPr>
        <a:bodyPr/>
        <a:lstStyle/>
        <a:p>
          <a:pPr>
            <a:defRPr sz="7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WOS</a:t>
            </a:r>
            <a:endParaRPr lang="ru-RU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layout>
        <c:manualLayout>
          <c:xMode val="edge"/>
          <c:yMode val="edge"/>
          <c:x val="0.45409228931367268"/>
          <c:y val="2.713373727705468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496140839754487"/>
          <c:y val="0.18976684214574449"/>
          <c:w val="0.5170603190208698"/>
          <c:h val="0.640296911454282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Лист1!$A$16</c:f>
              <c:strCache>
                <c:ptCount val="1"/>
                <c:pt idx="0">
                  <c:v>Chemical sciences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A85-48F6-996D-1FF0703F9B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Лист1!$B$15:$D$15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Лист1!$B$16:$D$16</c:f>
              <c:numCache>
                <c:formatCode>General</c:formatCode>
                <c:ptCount val="3"/>
                <c:pt idx="0">
                  <c:v>493</c:v>
                </c:pt>
                <c:pt idx="1">
                  <c:v>535</c:v>
                </c:pt>
                <c:pt idx="2">
                  <c:v>572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A85-48F6-996D-1FF0703F9B0B}"/>
            </c:ext>
          </c:extLst>
        </c:ser>
        <c:ser>
          <c:idx val="1"/>
          <c:order val="1"/>
          <c:tx>
            <c:strRef>
              <c:f>Лист1!$A$17</c:f>
              <c:strCache>
                <c:ptCount val="1"/>
                <c:pt idx="0">
                  <c:v>Chemical Engineering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A85-48F6-996D-1FF0703F9B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Лист1!$B$15:$D$15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Лист1!$B$17:$D$17</c:f>
              <c:numCache>
                <c:formatCode>General</c:formatCode>
                <c:ptCount val="3"/>
                <c:pt idx="0">
                  <c:v>23</c:v>
                </c:pt>
                <c:pt idx="1">
                  <c:v>23</c:v>
                </c:pt>
                <c:pt idx="2">
                  <c:v>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A85-48F6-996D-1FF0703F9B0B}"/>
            </c:ext>
          </c:extLst>
        </c:ser>
        <c:ser>
          <c:idx val="2"/>
          <c:order val="2"/>
          <c:tx>
            <c:strRef>
              <c:f>Лист1!$A$18</c:f>
              <c:strCache>
                <c:ptCount val="1"/>
                <c:pt idx="0">
                  <c:v>Materials engineering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A85-48F6-996D-1FF0703F9B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Лист1!$B$15:$D$15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Лист1!$B$18:$D$18</c:f>
              <c:numCache>
                <c:formatCode>General</c:formatCode>
                <c:ptCount val="3"/>
                <c:pt idx="0">
                  <c:v>185</c:v>
                </c:pt>
                <c:pt idx="1">
                  <c:v>182</c:v>
                </c:pt>
                <c:pt idx="2">
                  <c:v>226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A85-48F6-996D-1FF0703F9B0B}"/>
            </c:ext>
          </c:extLst>
        </c:ser>
        <c:ser>
          <c:idx val="3"/>
          <c:order val="3"/>
          <c:tx>
            <c:strRef>
              <c:f>Лист1!$A$19</c:f>
              <c:strCache>
                <c:ptCount val="1"/>
                <c:pt idx="0">
                  <c:v>Nano-technology</c:v>
                </c:pt>
              </c:strCache>
            </c:strRef>
          </c:tx>
          <c:dLbls>
            <c:dLbl>
              <c:idx val="2"/>
              <c:layout>
                <c:manualLayout>
                  <c:x val="2.8411167005462912E-2"/>
                  <c:y val="1.54709905527066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A85-48F6-996D-1FF0703F9B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Лист1!$B$15:$D$15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Лист1!$B$19:$D$19</c:f>
              <c:numCache>
                <c:formatCode>General</c:formatCode>
                <c:ptCount val="3"/>
                <c:pt idx="0">
                  <c:v>100</c:v>
                </c:pt>
                <c:pt idx="1">
                  <c:v>121</c:v>
                </c:pt>
                <c:pt idx="2">
                  <c:v>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A85-48F6-996D-1FF0703F9B0B}"/>
            </c:ext>
          </c:extLst>
        </c:ser>
        <c:ser>
          <c:idx val="4"/>
          <c:order val="4"/>
          <c:tx>
            <c:strRef>
              <c:f>Лист1!$A$20</c:f>
              <c:strCache>
                <c:ptCount val="1"/>
                <c:pt idx="0">
                  <c:v>Biochemistry, Biophysics</c:v>
                </c:pt>
              </c:strCache>
            </c:strRef>
          </c:tx>
          <c:dLbls>
            <c:dLbl>
              <c:idx val="2"/>
              <c:layout>
                <c:manualLayout>
                  <c:x val="-9.4703890018209991E-3"/>
                  <c:y val="-2.475358488433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A85-48F6-996D-1FF0703F9B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Лист1!$B$15:$D$15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Лист1!$B$20:$D$20</c:f>
              <c:numCache>
                <c:formatCode>General</c:formatCode>
                <c:ptCount val="3"/>
                <c:pt idx="0">
                  <c:v>125</c:v>
                </c:pt>
                <c:pt idx="1">
                  <c:v>115</c:v>
                </c:pt>
                <c:pt idx="2">
                  <c:v>108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EA85-48F6-996D-1FF0703F9B0B}"/>
            </c:ext>
          </c:extLst>
        </c:ser>
        <c:ser>
          <c:idx val="5"/>
          <c:order val="5"/>
          <c:tx>
            <c:strRef>
              <c:f>Лист1!$A$21</c:f>
              <c:strCache>
                <c:ptCount val="1"/>
                <c:pt idx="0">
                  <c:v>Mathematics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A85-48F6-996D-1FF0703F9B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Лист1!$B$15:$D$15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Лист1!$B$21:$D$21</c:f>
              <c:numCache>
                <c:formatCode>General</c:formatCode>
                <c:ptCount val="3"/>
                <c:pt idx="0">
                  <c:v>312</c:v>
                </c:pt>
                <c:pt idx="1">
                  <c:v>362</c:v>
                </c:pt>
                <c:pt idx="2">
                  <c:v>427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EA85-48F6-996D-1FF0703F9B0B}"/>
            </c:ext>
          </c:extLst>
        </c:ser>
        <c:ser>
          <c:idx val="6"/>
          <c:order val="6"/>
          <c:tx>
            <c:strRef>
              <c:f>Лист1!$A$22</c:f>
              <c:strCache>
                <c:ptCount val="1"/>
                <c:pt idx="0">
                  <c:v>Mechanical engineering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A85-48F6-996D-1FF0703F9B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Лист1!$B$15:$D$15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Лист1!$B$22:$D$22</c:f>
              <c:numCache>
                <c:formatCode>General</c:formatCode>
                <c:ptCount val="3"/>
                <c:pt idx="0">
                  <c:v>69</c:v>
                </c:pt>
                <c:pt idx="1">
                  <c:v>92</c:v>
                </c:pt>
                <c:pt idx="2">
                  <c:v>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EA85-48F6-996D-1FF0703F9B0B}"/>
            </c:ext>
          </c:extLst>
        </c:ser>
        <c:ser>
          <c:idx val="7"/>
          <c:order val="7"/>
          <c:tx>
            <c:strRef>
              <c:f>Лист1!$A$23</c:f>
              <c:strCache>
                <c:ptCount val="1"/>
                <c:pt idx="0">
                  <c:v>Physical sciences and astronomy      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A85-48F6-996D-1FF0703F9B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Лист1!$B$15:$D$15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Лист1!$B$23:$D$23</c:f>
              <c:numCache>
                <c:formatCode>General</c:formatCode>
                <c:ptCount val="3"/>
                <c:pt idx="0">
                  <c:v>754</c:v>
                </c:pt>
                <c:pt idx="1">
                  <c:v>758</c:v>
                </c:pt>
                <c:pt idx="2">
                  <c:v>831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EA85-48F6-996D-1FF0703F9B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5985984"/>
        <c:axId val="305982848"/>
      </c:lineChart>
      <c:catAx>
        <c:axId val="305985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05982848"/>
        <c:crosses val="autoZero"/>
        <c:auto val="1"/>
        <c:lblAlgn val="ctr"/>
        <c:lblOffset val="100"/>
        <c:noMultiLvlLbl val="0"/>
      </c:catAx>
      <c:valAx>
        <c:axId val="30598284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800"/>
                </a:pPr>
                <a:r>
                  <a:rPr lang="ru-RU" sz="800"/>
                  <a:t>Количество</a:t>
                </a:r>
                <a:r>
                  <a:rPr lang="ru-RU" sz="800" baseline="0"/>
                  <a:t> публикаций</a:t>
                </a:r>
                <a:endParaRPr lang="ru-RU" sz="80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05985984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legend>
      <c:legendPos val="r"/>
      <c:layout>
        <c:manualLayout>
          <c:xMode val="edge"/>
          <c:yMode val="edge"/>
          <c:x val="0.68732149964702682"/>
          <c:y val="0.16761175281599536"/>
          <c:w val="0.3126785019186859"/>
          <c:h val="0.72429026818507325"/>
        </c:manualLayout>
      </c:layout>
      <c:overlay val="0"/>
      <c:txPr>
        <a:bodyPr/>
        <a:lstStyle/>
        <a:p>
          <a:pPr>
            <a:defRPr sz="7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SCOPUS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layout>
        <c:manualLayout>
          <c:xMode val="edge"/>
          <c:yMode val="edge"/>
          <c:x val="0.41478357252875381"/>
          <c:y val="6.6519343225050126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Лист2!$A$2</c:f>
              <c:strCache>
                <c:ptCount val="1"/>
                <c:pt idx="0">
                  <c:v>Agricultural and Biological Sciences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541-41EC-934C-3313D79E8E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Лист2!$B$1:$D$1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Лист2!$B$2:$D$2</c:f>
              <c:numCache>
                <c:formatCode>General</c:formatCode>
                <c:ptCount val="3"/>
                <c:pt idx="0">
                  <c:v>192</c:v>
                </c:pt>
                <c:pt idx="1">
                  <c:v>242</c:v>
                </c:pt>
                <c:pt idx="2">
                  <c:v>281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541-41EC-934C-3313D79E8E30}"/>
            </c:ext>
          </c:extLst>
        </c:ser>
        <c:ser>
          <c:idx val="1"/>
          <c:order val="1"/>
          <c:tx>
            <c:strRef>
              <c:f>Лист2!$A$3</c:f>
              <c:strCache>
                <c:ptCount val="1"/>
                <c:pt idx="0">
                  <c:v>Biochemistry, Genetics and Molecular Biology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541-41EC-934C-3313D79E8E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Лист2!$B$1:$D$1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Лист2!$B$3:$D$3</c:f>
              <c:numCache>
                <c:formatCode>General</c:formatCode>
                <c:ptCount val="3"/>
                <c:pt idx="0">
                  <c:v>285</c:v>
                </c:pt>
                <c:pt idx="1">
                  <c:v>321</c:v>
                </c:pt>
                <c:pt idx="2">
                  <c:v>316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541-41EC-934C-3313D79E8E30}"/>
            </c:ext>
          </c:extLst>
        </c:ser>
        <c:ser>
          <c:idx val="2"/>
          <c:order val="2"/>
          <c:tx>
            <c:strRef>
              <c:f>Лист2!$A$4</c:f>
              <c:strCache>
                <c:ptCount val="1"/>
                <c:pt idx="0">
                  <c:v>Environmental Science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541-41EC-934C-3313D79E8E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Лист2!$B$1:$D$1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Лист2!$B$4:$D$4</c:f>
              <c:numCache>
                <c:formatCode>General</c:formatCode>
                <c:ptCount val="3"/>
                <c:pt idx="0">
                  <c:v>80</c:v>
                </c:pt>
                <c:pt idx="1">
                  <c:v>119</c:v>
                </c:pt>
                <c:pt idx="2">
                  <c:v>139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541-41EC-934C-3313D79E8E30}"/>
            </c:ext>
          </c:extLst>
        </c:ser>
        <c:ser>
          <c:idx val="3"/>
          <c:order val="3"/>
          <c:tx>
            <c:strRef>
              <c:f>Лист2!$A$5</c:f>
              <c:strCache>
                <c:ptCount val="1"/>
                <c:pt idx="0">
                  <c:v>Immunology and Microbiology</c:v>
                </c:pt>
              </c:strCache>
            </c:strRef>
          </c:tx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541-41EC-934C-3313D79E8E3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541-41EC-934C-3313D79E8E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Лист2!$B$1:$D$1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Лист2!$B$5:$D$5</c:f>
              <c:numCache>
                <c:formatCode>General</c:formatCode>
                <c:ptCount val="3"/>
                <c:pt idx="0">
                  <c:v>40</c:v>
                </c:pt>
                <c:pt idx="1">
                  <c:v>49</c:v>
                </c:pt>
                <c:pt idx="2">
                  <c:v>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B541-41EC-934C-3313D79E8E30}"/>
            </c:ext>
          </c:extLst>
        </c:ser>
        <c:ser>
          <c:idx val="4"/>
          <c:order val="4"/>
          <c:tx>
            <c:strRef>
              <c:f>Лист2!$A$6</c:f>
              <c:strCache>
                <c:ptCount val="1"/>
                <c:pt idx="0">
                  <c:v>Pharmacology, Toxicology and Pharmaceutics</c:v>
                </c:pt>
              </c:strCache>
            </c:strRef>
          </c:tx>
          <c:dLbls>
            <c:dLbl>
              <c:idx val="2"/>
              <c:layout>
                <c:manualLayout>
                  <c:x val="0"/>
                  <c:y val="1.92192083123831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541-41EC-934C-3313D79E8E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Лист2!$B$1:$D$1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Лист2!$B$6:$D$6</c:f>
              <c:numCache>
                <c:formatCode>General</c:formatCode>
                <c:ptCount val="3"/>
                <c:pt idx="0">
                  <c:v>57</c:v>
                </c:pt>
                <c:pt idx="1">
                  <c:v>51</c:v>
                </c:pt>
                <c:pt idx="2">
                  <c:v>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B541-41EC-934C-3313D79E8E30}"/>
            </c:ext>
          </c:extLst>
        </c:ser>
        <c:ser>
          <c:idx val="5"/>
          <c:order val="5"/>
          <c:tx>
            <c:strRef>
              <c:f>Лист2!$A$7</c:f>
              <c:strCache>
                <c:ptCount val="1"/>
                <c:pt idx="0">
                  <c:v>Neuroscience</c:v>
                </c:pt>
              </c:strCache>
            </c:strRef>
          </c:tx>
          <c:dLbls>
            <c:dLbl>
              <c:idx val="2"/>
              <c:layout>
                <c:manualLayout>
                  <c:x val="2.4375380865326022E-3"/>
                  <c:y val="-3.63912682747999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541-41EC-934C-3313D79E8E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Лист2!$B$1:$D$1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Лист2!$B$7:$D$7</c:f>
              <c:numCache>
                <c:formatCode>General</c:formatCode>
                <c:ptCount val="3"/>
                <c:pt idx="0">
                  <c:v>37</c:v>
                </c:pt>
                <c:pt idx="1">
                  <c:v>46</c:v>
                </c:pt>
                <c:pt idx="2">
                  <c:v>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B541-41EC-934C-3313D79E8E30}"/>
            </c:ext>
          </c:extLst>
        </c:ser>
        <c:ser>
          <c:idx val="6"/>
          <c:order val="6"/>
          <c:tx>
            <c:strRef>
              <c:f>Лист2!$A$8</c:f>
              <c:strCache>
                <c:ptCount val="1"/>
                <c:pt idx="0">
                  <c:v>Earth and Planetary Sciences                        </c:v>
                </c:pt>
              </c:strCache>
            </c:strRef>
          </c:tx>
          <c:cat>
            <c:numRef>
              <c:f>Лист2!$B$1:$D$1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Лист2!$B$8:$D$8</c:f>
              <c:numCache>
                <c:formatCode>General</c:formatCode>
                <c:ptCount val="3"/>
                <c:pt idx="0">
                  <c:v>372</c:v>
                </c:pt>
                <c:pt idx="1">
                  <c:v>363</c:v>
                </c:pt>
                <c:pt idx="2">
                  <c:v>396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B541-41EC-934C-3313D79E8E30}"/>
            </c:ext>
          </c:extLst>
        </c:ser>
        <c:ser>
          <c:idx val="7"/>
          <c:order val="7"/>
          <c:tx>
            <c:strRef>
              <c:f>Лист2!$A$9</c:f>
              <c:strCache>
                <c:ptCount val="1"/>
                <c:pt idx="0">
                  <c:v>Environmental Science</c:v>
                </c:pt>
              </c:strCache>
            </c:strRef>
          </c:tx>
          <c:dLbls>
            <c:dLbl>
              <c:idx val="2"/>
              <c:layout>
                <c:manualLayout>
                  <c:x val="0"/>
                  <c:y val="1.14777601075836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541-41EC-934C-3313D79E8E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Лист2!$B$1:$D$1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Лист2!$B$8:$D$8</c:f>
              <c:numCache>
                <c:formatCode>General</c:formatCode>
                <c:ptCount val="3"/>
                <c:pt idx="0">
                  <c:v>372</c:v>
                </c:pt>
                <c:pt idx="1">
                  <c:v>363</c:v>
                </c:pt>
                <c:pt idx="2">
                  <c:v>396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B541-41EC-934C-3313D79E8E30}"/>
            </c:ext>
          </c:extLst>
        </c:ser>
        <c:ser>
          <c:idx val="8"/>
          <c:order val="8"/>
          <c:tx>
            <c:strRef>
              <c:f>Лист2!$A$10</c:f>
              <c:strCache>
                <c:ptCount val="1"/>
                <c:pt idx="0">
                  <c:v>Computer Science</c:v>
                </c:pt>
              </c:strCache>
            </c:strRef>
          </c:tx>
          <c:dLbls>
            <c:dLbl>
              <c:idx val="2"/>
              <c:layout>
                <c:manualLayout>
                  <c:x val="0"/>
                  <c:y val="-1.5303680143444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541-41EC-934C-3313D79E8E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Лист2!$B$1:$D$1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Лист2!$B$10:$D$10</c:f>
              <c:numCache>
                <c:formatCode>General</c:formatCode>
                <c:ptCount val="3"/>
                <c:pt idx="0">
                  <c:v>206</c:v>
                </c:pt>
                <c:pt idx="1">
                  <c:v>340</c:v>
                </c:pt>
                <c:pt idx="2">
                  <c:v>404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B541-41EC-934C-3313D79E8E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5988336"/>
        <c:axId val="305987552"/>
      </c:lineChart>
      <c:catAx>
        <c:axId val="305988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05987552"/>
        <c:crosses val="autoZero"/>
        <c:auto val="1"/>
        <c:lblAlgn val="ctr"/>
        <c:lblOffset val="100"/>
        <c:noMultiLvlLbl val="0"/>
      </c:catAx>
      <c:valAx>
        <c:axId val="30598755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sz="800"/>
                  <a:t>Количество</a:t>
                </a:r>
                <a:r>
                  <a:rPr lang="ru-RU" sz="800" baseline="0"/>
                  <a:t> публикаций</a:t>
                </a:r>
                <a:endParaRPr lang="ru-RU" sz="8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05988336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legend>
      <c:legendPos val="r"/>
      <c:legendEntry>
        <c:idx val="7"/>
        <c:delete val="1"/>
      </c:legendEntry>
      <c:layout>
        <c:manualLayout>
          <c:xMode val="edge"/>
          <c:yMode val="edge"/>
          <c:x val="0.62916331985010099"/>
          <c:y val="0.2149008090409168"/>
          <c:w val="0.3659616039768338"/>
          <c:h val="0.74560660450893534"/>
        </c:manualLayout>
      </c:layout>
      <c:overlay val="0"/>
      <c:txPr>
        <a:bodyPr/>
        <a:lstStyle/>
        <a:p>
          <a:pPr>
            <a:defRPr sz="7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WOS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layout>
        <c:manualLayout>
          <c:xMode val="edge"/>
          <c:yMode val="edge"/>
          <c:x val="0.44522922392160397"/>
          <c:y val="6.798566590933727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971529127690934"/>
          <c:y val="0.23780841692878768"/>
          <c:w val="0.49950016295265592"/>
          <c:h val="0.64128059299203399"/>
        </c:manualLayout>
      </c:layout>
      <c:lineChart>
        <c:grouping val="standard"/>
        <c:varyColors val="0"/>
        <c:ser>
          <c:idx val="0"/>
          <c:order val="0"/>
          <c:tx>
            <c:strRef>
              <c:f>Лист2!$A$15</c:f>
              <c:strCache>
                <c:ptCount val="1"/>
                <c:pt idx="0">
                  <c:v>Biological sciences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230-466D-8B54-398708B48F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Лист2!$B$14:$D$14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Лист2!$B$15:$D$15</c:f>
              <c:numCache>
                <c:formatCode>General</c:formatCode>
                <c:ptCount val="3"/>
                <c:pt idx="0">
                  <c:v>301</c:v>
                </c:pt>
                <c:pt idx="1">
                  <c:v>360</c:v>
                </c:pt>
                <c:pt idx="2">
                  <c:v>325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230-466D-8B54-398708B48FC0}"/>
            </c:ext>
          </c:extLst>
        </c:ser>
        <c:ser>
          <c:idx val="1"/>
          <c:order val="1"/>
          <c:tx>
            <c:strRef>
              <c:f>Лист2!$A$16</c:f>
              <c:strCache>
                <c:ptCount val="1"/>
                <c:pt idx="0">
                  <c:v>Agricultural sciences</c:v>
                </c:pt>
              </c:strCache>
            </c:strRef>
          </c:tx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230-466D-8B54-398708B48FC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230-466D-8B54-398708B48FC0}"/>
                </c:ext>
              </c:extLst>
            </c:dLbl>
            <c:dLbl>
              <c:idx val="2"/>
              <c:layout>
                <c:manualLayout>
                  <c:x val="9.4228504122496198E-3"/>
                  <c:y val="-1.13114162026685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230-466D-8B54-398708B48F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Лист2!$B$14:$D$14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Лист2!$B$16:$D$16</c:f>
              <c:numCache>
                <c:formatCode>General</c:formatCode>
                <c:ptCount val="3"/>
                <c:pt idx="0">
                  <c:v>8</c:v>
                </c:pt>
                <c:pt idx="1">
                  <c:v>22</c:v>
                </c:pt>
                <c:pt idx="2">
                  <c:v>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6230-466D-8B54-398708B48FC0}"/>
            </c:ext>
          </c:extLst>
        </c:ser>
        <c:ser>
          <c:idx val="2"/>
          <c:order val="2"/>
          <c:tx>
            <c:strRef>
              <c:f>Лист2!$A$17</c:f>
              <c:strCache>
                <c:ptCount val="1"/>
                <c:pt idx="0">
                  <c:v>Environmental Sciences</c:v>
                </c:pt>
              </c:strCache>
            </c:strRef>
          </c:tx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230-466D-8B54-398708B48FC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230-466D-8B54-398708B48FC0}"/>
                </c:ext>
              </c:extLst>
            </c:dLbl>
            <c:dLbl>
              <c:idx val="2"/>
              <c:layout>
                <c:manualLayout>
                  <c:x val="1.1778563015312132E-2"/>
                  <c:y val="-2.82807671634030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230-466D-8B54-398708B48F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Лист2!$B$14:$D$14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Лист2!$B$17:$D$17</c:f>
              <c:numCache>
                <c:formatCode>General</c:formatCode>
                <c:ptCount val="3"/>
                <c:pt idx="0">
                  <c:v>31</c:v>
                </c:pt>
                <c:pt idx="1">
                  <c:v>18</c:v>
                </c:pt>
                <c:pt idx="2">
                  <c:v>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6230-466D-8B54-398708B48FC0}"/>
            </c:ext>
          </c:extLst>
        </c:ser>
        <c:ser>
          <c:idx val="3"/>
          <c:order val="3"/>
          <c:tx>
            <c:strRef>
              <c:f>Лист2!$A$18</c:f>
              <c:strCache>
                <c:ptCount val="1"/>
                <c:pt idx="0">
                  <c:v>Environmental biotechnology</c:v>
                </c:pt>
              </c:strCache>
            </c:strRef>
          </c:tx>
          <c:dLbls>
            <c:dLbl>
              <c:idx val="2"/>
              <c:layout>
                <c:manualLayout>
                  <c:x val="-1.1778563015312219E-2"/>
                  <c:y val="5.65570810133415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230-466D-8B54-398708B48F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Лист2!$B$14:$D$14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Лист2!$B$18:$D$18</c:f>
              <c:numCache>
                <c:formatCode>General</c:formatCode>
                <c:ptCount val="3"/>
                <c:pt idx="0">
                  <c:v>41</c:v>
                </c:pt>
                <c:pt idx="1">
                  <c:v>20</c:v>
                </c:pt>
                <c:pt idx="2">
                  <c:v>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6230-466D-8B54-398708B48FC0}"/>
            </c:ext>
          </c:extLst>
        </c:ser>
        <c:ser>
          <c:idx val="4"/>
          <c:order val="4"/>
          <c:tx>
            <c:strRef>
              <c:f>Лист2!$A$19</c:f>
              <c:strCache>
                <c:ptCount val="1"/>
                <c:pt idx="0">
                  <c:v>Pharmacology</c:v>
                </c:pt>
              </c:strCache>
            </c:strRef>
          </c:tx>
          <c:dLbls>
            <c:dLbl>
              <c:idx val="2"/>
              <c:layout>
                <c:manualLayout>
                  <c:x val="-4.7114252061248524E-3"/>
                  <c:y val="-1.9794978354670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230-466D-8B54-398708B48F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Лист2!$B$14:$D$14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Лист2!$B$19:$D$19</c:f>
              <c:numCache>
                <c:formatCode>General</c:formatCode>
                <c:ptCount val="3"/>
                <c:pt idx="0">
                  <c:v>20</c:v>
                </c:pt>
                <c:pt idx="1">
                  <c:v>20</c:v>
                </c:pt>
                <c:pt idx="2">
                  <c:v>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6230-466D-8B54-398708B48FC0}"/>
            </c:ext>
          </c:extLst>
        </c:ser>
        <c:ser>
          <c:idx val="5"/>
          <c:order val="5"/>
          <c:tx>
            <c:strRef>
              <c:f>Лист2!$A$20</c:f>
              <c:strCache>
                <c:ptCount val="1"/>
                <c:pt idx="0">
                  <c:v>Neurosciences</c:v>
                </c:pt>
              </c:strCache>
            </c:strRef>
          </c:tx>
          <c:dLbls>
            <c:dLbl>
              <c:idx val="2"/>
              <c:layout>
                <c:manualLayout>
                  <c:x val="-1.1778563015312132E-2"/>
                  <c:y val="-3.5731605922728775E-2"/>
                </c:manualLayout>
              </c:layout>
              <c:spPr/>
              <c:txPr>
                <a:bodyPr/>
                <a:lstStyle/>
                <a:p>
                  <a:pPr>
                    <a:defRPr sz="7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230-466D-8B54-398708B48F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Лист2!$B$14:$D$14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Лист2!$B$20:$D$20</c:f>
              <c:numCache>
                <c:formatCode>General</c:formatCode>
                <c:ptCount val="3"/>
                <c:pt idx="0">
                  <c:v>27</c:v>
                </c:pt>
                <c:pt idx="1">
                  <c:v>42</c:v>
                </c:pt>
                <c:pt idx="2">
                  <c:v>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6230-466D-8B54-398708B48FC0}"/>
            </c:ext>
          </c:extLst>
        </c:ser>
        <c:ser>
          <c:idx val="6"/>
          <c:order val="6"/>
          <c:tx>
            <c:strRef>
              <c:f>Лист2!$A$21</c:f>
              <c:strCache>
                <c:ptCount val="1"/>
                <c:pt idx="0">
                  <c:v>Computer and  information sciences </c:v>
                </c:pt>
              </c:strCache>
            </c:strRef>
          </c:tx>
          <c:dLbls>
            <c:dLbl>
              <c:idx val="2"/>
              <c:layout>
                <c:manualLayout>
                  <c:x val="-9.4228504122497916E-3"/>
                  <c:y val="-3.27198293759659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6230-466D-8B54-398708B48F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Лист2!$B$14:$D$14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Лист2!$B$21:$D$21</c:f>
              <c:numCache>
                <c:formatCode>General</c:formatCode>
                <c:ptCount val="3"/>
                <c:pt idx="0">
                  <c:v>98</c:v>
                </c:pt>
                <c:pt idx="1">
                  <c:v>158</c:v>
                </c:pt>
                <c:pt idx="2">
                  <c:v>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6230-466D-8B54-398708B48FC0}"/>
            </c:ext>
          </c:extLst>
        </c:ser>
        <c:ser>
          <c:idx val="7"/>
          <c:order val="7"/>
          <c:tx>
            <c:strRef>
              <c:f>Лист2!$A$24</c:f>
              <c:strCache>
                <c:ptCount val="1"/>
                <c:pt idx="0">
                  <c:v>Earth and related environmental sciences     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6230-466D-8B54-398708B48F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Лист2!$B$14:$D$14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Лист2!$B$24:$D$24</c:f>
              <c:numCache>
                <c:formatCode>General</c:formatCode>
                <c:ptCount val="3"/>
                <c:pt idx="0">
                  <c:v>240</c:v>
                </c:pt>
                <c:pt idx="1">
                  <c:v>282</c:v>
                </c:pt>
                <c:pt idx="2">
                  <c:v>253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6230-466D-8B54-398708B48F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2895472"/>
        <c:axId val="339520288"/>
      </c:lineChart>
      <c:catAx>
        <c:axId val="3028954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39520288"/>
        <c:crosses val="autoZero"/>
        <c:auto val="1"/>
        <c:lblAlgn val="ctr"/>
        <c:lblOffset val="100"/>
        <c:noMultiLvlLbl val="0"/>
      </c:catAx>
      <c:valAx>
        <c:axId val="33952028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800"/>
                </a:pPr>
                <a:r>
                  <a:rPr lang="ru-RU" sz="800"/>
                  <a:t>Количество публикаций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02895472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legend>
      <c:legendPos val="r"/>
      <c:layout>
        <c:manualLayout>
          <c:xMode val="edge"/>
          <c:yMode val="edge"/>
          <c:x val="0.62298668719176709"/>
          <c:y val="0.21035763453074638"/>
          <c:w val="0.37701331280823286"/>
          <c:h val="0.75734937675153513"/>
        </c:manualLayout>
      </c:layout>
      <c:overlay val="0"/>
      <c:txPr>
        <a:bodyPr/>
        <a:lstStyle/>
        <a:p>
          <a:pPr>
            <a:defRPr sz="7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SCOPUS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Лист3!$A$2</c:f>
              <c:strCache>
                <c:ptCount val="1"/>
                <c:pt idx="0">
                  <c:v>Social Sciences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9CE-4BAE-B0F9-9E63C78C21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Лист3!$B$1:$D$1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Лист3!$B$2:$D$2</c:f>
              <c:numCache>
                <c:formatCode>General</c:formatCode>
                <c:ptCount val="3"/>
                <c:pt idx="0">
                  <c:v>175</c:v>
                </c:pt>
                <c:pt idx="1">
                  <c:v>256</c:v>
                </c:pt>
                <c:pt idx="2">
                  <c:v>356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9CE-4BAE-B0F9-9E63C78C2133}"/>
            </c:ext>
          </c:extLst>
        </c:ser>
        <c:ser>
          <c:idx val="1"/>
          <c:order val="1"/>
          <c:tx>
            <c:strRef>
              <c:f>Лист3!$A$3</c:f>
              <c:strCache>
                <c:ptCount val="1"/>
                <c:pt idx="0">
                  <c:v>Business, management and accounting</c:v>
                </c:pt>
              </c:strCache>
            </c:strRef>
          </c:tx>
          <c:dLbls>
            <c:dLbl>
              <c:idx val="2"/>
              <c:layout>
                <c:manualLayout>
                  <c:x val="-2.7777777777777779E-3"/>
                  <c:y val="-3.7037037037037035E-2"/>
                </c:manualLayout>
              </c:layout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9CE-4BAE-B0F9-9E63C78C213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Лист3!$B$1:$D$1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Лист3!$B$3:$D$3</c:f>
              <c:numCache>
                <c:formatCode>General</c:formatCode>
                <c:ptCount val="3"/>
                <c:pt idx="0">
                  <c:v>50</c:v>
                </c:pt>
                <c:pt idx="1">
                  <c:v>95</c:v>
                </c:pt>
                <c:pt idx="2">
                  <c:v>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9CE-4BAE-B0F9-9E63C78C2133}"/>
            </c:ext>
          </c:extLst>
        </c:ser>
        <c:ser>
          <c:idx val="2"/>
          <c:order val="2"/>
          <c:tx>
            <c:strRef>
              <c:f>Лист3!$A$4</c:f>
              <c:strCache>
                <c:ptCount val="1"/>
                <c:pt idx="0">
                  <c:v>Economics, Econometrics and Finance</c:v>
                </c:pt>
              </c:strCache>
            </c:strRef>
          </c:tx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9CE-4BAE-B0F9-9E63C78C213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9CE-4BAE-B0F9-9E63C78C21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Лист3!$B$1:$D$1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Лист3!$B$4:$D$4</c:f>
              <c:numCache>
                <c:formatCode>General</c:formatCode>
                <c:ptCount val="3"/>
                <c:pt idx="0">
                  <c:v>48</c:v>
                </c:pt>
                <c:pt idx="1">
                  <c:v>63</c:v>
                </c:pt>
                <c:pt idx="2">
                  <c:v>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9CE-4BAE-B0F9-9E63C78C2133}"/>
            </c:ext>
          </c:extLst>
        </c:ser>
        <c:ser>
          <c:idx val="3"/>
          <c:order val="3"/>
          <c:tx>
            <c:strRef>
              <c:f>Лист3!$A$5</c:f>
              <c:strCache>
                <c:ptCount val="1"/>
                <c:pt idx="0">
                  <c:v>Decision Sciences</c:v>
                </c:pt>
              </c:strCache>
            </c:strRef>
          </c:tx>
          <c:dLbls>
            <c:dLbl>
              <c:idx val="2"/>
              <c:layout>
                <c:manualLayout>
                  <c:x val="-5.5555555555555558E-3"/>
                  <c:y val="2.3148148148148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9CE-4BAE-B0F9-9E63C78C21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Лист3!$B$1:$D$1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Лист3!$B$5:$D$5</c:f>
              <c:numCache>
                <c:formatCode>General</c:formatCode>
                <c:ptCount val="3"/>
                <c:pt idx="0">
                  <c:v>27</c:v>
                </c:pt>
                <c:pt idx="1">
                  <c:v>79</c:v>
                </c:pt>
                <c:pt idx="2">
                  <c:v>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09CE-4BAE-B0F9-9E63C78C2133}"/>
            </c:ext>
          </c:extLst>
        </c:ser>
        <c:ser>
          <c:idx val="4"/>
          <c:order val="4"/>
          <c:tx>
            <c:strRef>
              <c:f>Лист3!$A$6</c:f>
              <c:strCache>
                <c:ptCount val="1"/>
                <c:pt idx="0">
                  <c:v>Medicine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9CE-4BAE-B0F9-9E63C78C21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Лист3!$B$1:$D$1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Лист3!$B$6:$D$6</c:f>
              <c:numCache>
                <c:formatCode>General</c:formatCode>
                <c:ptCount val="3"/>
                <c:pt idx="0">
                  <c:v>130</c:v>
                </c:pt>
                <c:pt idx="1">
                  <c:v>188</c:v>
                </c:pt>
                <c:pt idx="2">
                  <c:v>219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09CE-4BAE-B0F9-9E63C78C2133}"/>
            </c:ext>
          </c:extLst>
        </c:ser>
        <c:ser>
          <c:idx val="5"/>
          <c:order val="5"/>
          <c:tx>
            <c:strRef>
              <c:f>Лист3!$A$7</c:f>
              <c:strCache>
                <c:ptCount val="1"/>
                <c:pt idx="0">
                  <c:v>Dentistry</c:v>
                </c:pt>
              </c:strCache>
            </c:strRef>
          </c:tx>
          <c:dLbls>
            <c:dLbl>
              <c:idx val="2"/>
              <c:layout>
                <c:manualLayout>
                  <c:x val="-2.7777777777777779E-3"/>
                  <c:y val="-2.2824532958236336E-2"/>
                </c:manualLayout>
              </c:layout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9CE-4BAE-B0F9-9E63C78C213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Лист3!$B$1:$D$1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Лист3!$B$7:$D$7</c:f>
              <c:numCache>
                <c:formatCode>General</c:formatCode>
                <c:ptCount val="3"/>
                <c:pt idx="0">
                  <c:v>2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09CE-4BAE-B0F9-9E63C78C2133}"/>
            </c:ext>
          </c:extLst>
        </c:ser>
        <c:ser>
          <c:idx val="6"/>
          <c:order val="6"/>
          <c:tx>
            <c:strRef>
              <c:f>Лист3!$A$8</c:f>
              <c:strCache>
                <c:ptCount val="1"/>
                <c:pt idx="0">
                  <c:v>Nursing</c:v>
                </c:pt>
              </c:strCache>
            </c:strRef>
          </c:tx>
          <c:dLbls>
            <c:dLbl>
              <c:idx val="2"/>
              <c:layout>
                <c:manualLayout>
                  <c:x val="-4.4444444444444543E-2"/>
                  <c:y val="-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9CE-4BAE-B0F9-9E63C78C21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Лист3!$B$1:$D$1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Лист3!$B$8:$D$8</c:f>
              <c:numCache>
                <c:formatCode>General</c:formatCode>
                <c:ptCount val="3"/>
                <c:pt idx="0">
                  <c:v>6</c:v>
                </c:pt>
                <c:pt idx="1">
                  <c:v>9</c:v>
                </c:pt>
                <c:pt idx="2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09CE-4BAE-B0F9-9E63C78C21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9524208"/>
        <c:axId val="339523816"/>
      </c:lineChart>
      <c:catAx>
        <c:axId val="339524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39523816"/>
        <c:crosses val="autoZero"/>
        <c:auto val="1"/>
        <c:lblAlgn val="ctr"/>
        <c:lblOffset val="100"/>
        <c:noMultiLvlLbl val="0"/>
      </c:catAx>
      <c:valAx>
        <c:axId val="33952381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sz="800"/>
                  <a:t>Количество публикаций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39524208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legend>
      <c:legendPos val="r"/>
      <c:layout>
        <c:manualLayout>
          <c:xMode val="edge"/>
          <c:yMode val="edge"/>
          <c:x val="0.69260209107228132"/>
          <c:y val="0.22674564939667735"/>
          <c:w val="0.30739790892771868"/>
          <c:h val="0.73561782807469622"/>
        </c:manualLayout>
      </c:layout>
      <c:overlay val="0"/>
      <c:txPr>
        <a:bodyPr/>
        <a:lstStyle/>
        <a:p>
          <a:pPr>
            <a:defRPr sz="7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WOS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layout>
        <c:manualLayout>
          <c:xMode val="edge"/>
          <c:yMode val="edge"/>
          <c:x val="0.44147945599486227"/>
          <c:y val="6.591758744461058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764382716266117"/>
          <c:y val="0.2515357571061943"/>
          <c:w val="0.53222406290551805"/>
          <c:h val="0.62057374252882891"/>
        </c:manualLayout>
      </c:layout>
      <c:lineChart>
        <c:grouping val="standard"/>
        <c:varyColors val="0"/>
        <c:ser>
          <c:idx val="0"/>
          <c:order val="0"/>
          <c:tx>
            <c:strRef>
              <c:f>Лист3!$A$11</c:f>
              <c:strCache>
                <c:ptCount val="1"/>
                <c:pt idx="0">
                  <c:v>Sociology 
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4A7-4A9D-94F1-9D769DD78A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Лист3!$B$10:$D$10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Лист3!$B$11:$D$11</c:f>
              <c:numCache>
                <c:formatCode>General</c:formatCode>
                <c:ptCount val="3"/>
                <c:pt idx="0">
                  <c:v>23</c:v>
                </c:pt>
                <c:pt idx="1">
                  <c:v>69</c:v>
                </c:pt>
                <c:pt idx="2">
                  <c:v>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4A7-4A9D-94F1-9D769DD78AE0}"/>
            </c:ext>
          </c:extLst>
        </c:ser>
        <c:ser>
          <c:idx val="1"/>
          <c:order val="1"/>
          <c:tx>
            <c:strRef>
              <c:f>Лист3!$A$12</c:f>
              <c:strCache>
                <c:ptCount val="1"/>
                <c:pt idx="0">
                  <c:v>Social Sciences, Interdisciplinary 
</c:v>
                </c:pt>
              </c:strCache>
            </c:strRef>
          </c:tx>
          <c:dLbls>
            <c:dLbl>
              <c:idx val="2"/>
              <c:layout>
                <c:manualLayout>
                  <c:x val="-1.0185067526415994E-16"/>
                  <c:y val="4.16666666666664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4A7-4A9D-94F1-9D769DD78A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Лист3!$B$10:$D$10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Лист3!$B$12:$D$12</c:f>
              <c:numCache>
                <c:formatCode>General</c:formatCode>
                <c:ptCount val="3"/>
                <c:pt idx="0">
                  <c:v>29</c:v>
                </c:pt>
                <c:pt idx="1">
                  <c:v>92</c:v>
                </c:pt>
                <c:pt idx="2">
                  <c:v>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4A7-4A9D-94F1-9D769DD78AE0}"/>
            </c:ext>
          </c:extLst>
        </c:ser>
        <c:ser>
          <c:idx val="2"/>
          <c:order val="2"/>
          <c:tx>
            <c:strRef>
              <c:f>Лист3!$A$13</c:f>
              <c:strCache>
                <c:ptCount val="1"/>
                <c:pt idx="0">
                  <c:v>Economics and business 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4A7-4A9D-94F1-9D769DD78A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Лист3!$B$10:$D$10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Лист3!$B$13:$D$13</c:f>
              <c:numCache>
                <c:formatCode>General</c:formatCode>
                <c:ptCount val="3"/>
                <c:pt idx="0">
                  <c:v>34</c:v>
                </c:pt>
                <c:pt idx="1">
                  <c:v>112</c:v>
                </c:pt>
                <c:pt idx="2">
                  <c:v>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64A7-4A9D-94F1-9D769DD78AE0}"/>
            </c:ext>
          </c:extLst>
        </c:ser>
        <c:ser>
          <c:idx val="3"/>
          <c:order val="3"/>
          <c:tx>
            <c:strRef>
              <c:f>Лист3!$A$14</c:f>
              <c:strCache>
                <c:ptCount val="1"/>
                <c:pt idx="0">
                  <c:v>Basic medical research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4A7-4A9D-94F1-9D769DD78A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Лист3!$B$10:$D$10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Лист3!$B$14:$D$14</c:f>
              <c:numCache>
                <c:formatCode>General</c:formatCode>
                <c:ptCount val="3"/>
                <c:pt idx="0">
                  <c:v>83</c:v>
                </c:pt>
                <c:pt idx="1">
                  <c:v>118</c:v>
                </c:pt>
                <c:pt idx="2">
                  <c:v>116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64A7-4A9D-94F1-9D769DD78AE0}"/>
            </c:ext>
          </c:extLst>
        </c:ser>
        <c:ser>
          <c:idx val="4"/>
          <c:order val="4"/>
          <c:tx>
            <c:strRef>
              <c:f>Лист3!$A$15</c:f>
              <c:strCache>
                <c:ptCount val="1"/>
                <c:pt idx="0">
                  <c:v>Clinical medicine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4A7-4A9D-94F1-9D769DD78A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Лист3!$B$10:$D$10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Лист3!$B$15:$D$15</c:f>
              <c:numCache>
                <c:formatCode>General</c:formatCode>
                <c:ptCount val="3"/>
                <c:pt idx="0">
                  <c:v>64</c:v>
                </c:pt>
                <c:pt idx="1">
                  <c:v>102</c:v>
                </c:pt>
                <c:pt idx="2">
                  <c:v>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64A7-4A9D-94F1-9D769DD78AE0}"/>
            </c:ext>
          </c:extLst>
        </c:ser>
        <c:ser>
          <c:idx val="5"/>
          <c:order val="5"/>
          <c:tx>
            <c:strRef>
              <c:f>Лист3!$A$16</c:f>
              <c:strCache>
                <c:ptCount val="1"/>
                <c:pt idx="0">
                  <c:v>Health sciences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4A7-4A9D-94F1-9D769DD78A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Лист3!$B$10:$D$10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Лист3!$B$16:$D$16</c:f>
              <c:numCache>
                <c:formatCode>General</c:formatCode>
                <c:ptCount val="3"/>
                <c:pt idx="0">
                  <c:v>16</c:v>
                </c:pt>
                <c:pt idx="1">
                  <c:v>24</c:v>
                </c:pt>
                <c:pt idx="2">
                  <c:v>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64A7-4A9D-94F1-9D769DD78A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9517544"/>
        <c:axId val="339522640"/>
      </c:lineChart>
      <c:catAx>
        <c:axId val="339517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39522640"/>
        <c:crosses val="autoZero"/>
        <c:auto val="1"/>
        <c:lblAlgn val="ctr"/>
        <c:lblOffset val="100"/>
        <c:noMultiLvlLbl val="0"/>
      </c:catAx>
      <c:valAx>
        <c:axId val="33952264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sz="800"/>
                  <a:t>Количество</a:t>
                </a:r>
                <a:r>
                  <a:rPr lang="ru-RU" sz="800" baseline="0"/>
                  <a:t> публикаций</a:t>
                </a:r>
                <a:endParaRPr lang="ru-RU" sz="8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39517544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legend>
      <c:legendPos val="r"/>
      <c:layout>
        <c:manualLayout>
          <c:xMode val="edge"/>
          <c:yMode val="edge"/>
          <c:x val="0.68073161205923183"/>
          <c:y val="0.28589925131398713"/>
          <c:w val="0.31926838794076834"/>
          <c:h val="0.51989017195666709"/>
        </c:manualLayout>
      </c:layout>
      <c:overlay val="0"/>
      <c:txPr>
        <a:bodyPr/>
        <a:lstStyle/>
        <a:p>
          <a:pPr>
            <a:defRPr sz="7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SCOPUS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layout>
        <c:manualLayout>
          <c:xMode val="edge"/>
          <c:yMode val="edge"/>
          <c:x val="0.42482633420822397"/>
          <c:y val="5.4649182370776199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Лист4!$A$2</c:f>
              <c:strCache>
                <c:ptCount val="1"/>
                <c:pt idx="0">
                  <c:v>Control and Systems Engineering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3AF-4C6D-BDCE-500521D345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Лист4!$B$1:$D$1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Лист4!$B$2:$D$2</c:f>
              <c:numCache>
                <c:formatCode>General</c:formatCode>
                <c:ptCount val="3"/>
                <c:pt idx="0">
                  <c:v>287</c:v>
                </c:pt>
                <c:pt idx="1">
                  <c:v>98</c:v>
                </c:pt>
                <c:pt idx="2">
                  <c:v>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3AF-4C6D-BDCE-500521D34516}"/>
            </c:ext>
          </c:extLst>
        </c:ser>
        <c:ser>
          <c:idx val="1"/>
          <c:order val="1"/>
          <c:tx>
            <c:strRef>
              <c:f>Лист4!$A$3</c:f>
              <c:strCache>
                <c:ptCount val="1"/>
                <c:pt idx="0">
                  <c:v>Archeology (arts and humanities)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3AF-4C6D-BDCE-500521D345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Лист4!$B$1:$D$1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Лист4!$B$3:$D$3</c:f>
              <c:numCache>
                <c:formatCode>General</c:formatCode>
                <c:ptCount val="3"/>
                <c:pt idx="0">
                  <c:v>7</c:v>
                </c:pt>
                <c:pt idx="1">
                  <c:v>14</c:v>
                </c:pt>
                <c:pt idx="2">
                  <c:v>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3AF-4C6D-BDCE-500521D34516}"/>
            </c:ext>
          </c:extLst>
        </c:ser>
        <c:ser>
          <c:idx val="2"/>
          <c:order val="2"/>
          <c:tx>
            <c:strRef>
              <c:f>Лист4!$A$4</c:f>
              <c:strCache>
                <c:ptCount val="1"/>
                <c:pt idx="0">
                  <c:v>History</c:v>
                </c:pt>
              </c:strCache>
            </c:strRef>
          </c:tx>
          <c:cat>
            <c:numRef>
              <c:f>Лист4!$B$1:$D$1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Лист4!$B$4:$D$4</c:f>
              <c:numCache>
                <c:formatCode>General</c:formatCode>
                <c:ptCount val="3"/>
                <c:pt idx="0">
                  <c:v>74</c:v>
                </c:pt>
                <c:pt idx="1">
                  <c:v>123</c:v>
                </c:pt>
                <c:pt idx="2">
                  <c:v>156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3AF-4C6D-BDCE-500521D34516}"/>
            </c:ext>
          </c:extLst>
        </c:ser>
        <c:ser>
          <c:idx val="3"/>
          <c:order val="3"/>
          <c:tx>
            <c:strRef>
              <c:f>Лист4!$A$5</c:f>
              <c:strCache>
                <c:ptCount val="1"/>
                <c:pt idx="0">
                  <c:v>Computer Science Applications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3AF-4C6D-BDCE-500521D345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Лист4!$B$1:$D$1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Лист4!$B$5:$D$5</c:f>
              <c:numCache>
                <c:formatCode>General</c:formatCode>
                <c:ptCount val="3"/>
                <c:pt idx="0">
                  <c:v>53</c:v>
                </c:pt>
                <c:pt idx="1">
                  <c:v>90</c:v>
                </c:pt>
                <c:pt idx="2">
                  <c:v>117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3AF-4C6D-BDCE-500521D34516}"/>
            </c:ext>
          </c:extLst>
        </c:ser>
        <c:ser>
          <c:idx val="4"/>
          <c:order val="4"/>
          <c:tx>
            <c:strRef>
              <c:f>Лист4!$A$6</c:f>
              <c:strCache>
                <c:ptCount val="1"/>
                <c:pt idx="0">
                  <c:v>Software</c:v>
                </c:pt>
              </c:strCache>
            </c:strRef>
          </c:tx>
          <c:dLbls>
            <c:dLbl>
              <c:idx val="2"/>
              <c:layout>
                <c:manualLayout>
                  <c:x val="-8.3333333333334356E-3"/>
                  <c:y val="-3.7037037037037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3AF-4C6D-BDCE-500521D345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Лист4!$B$1:$D$1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Лист4!$B$6:$D$6</c:f>
              <c:numCache>
                <c:formatCode>General</c:formatCode>
                <c:ptCount val="3"/>
                <c:pt idx="0">
                  <c:v>23</c:v>
                </c:pt>
                <c:pt idx="1">
                  <c:v>62</c:v>
                </c:pt>
                <c:pt idx="2">
                  <c:v>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B3AF-4C6D-BDCE-500521D34516}"/>
            </c:ext>
          </c:extLst>
        </c:ser>
        <c:ser>
          <c:idx val="5"/>
          <c:order val="5"/>
          <c:tx>
            <c:strRef>
              <c:f>Лист4!$A$7</c:f>
              <c:strCache>
                <c:ptCount val="1"/>
                <c:pt idx="0">
                  <c:v>History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3AF-4C6D-BDCE-500521D345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Лист4!$B$1:$D$1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Лист4!$B$7:$D$7</c:f>
              <c:numCache>
                <c:formatCode>General</c:formatCode>
                <c:ptCount val="3"/>
                <c:pt idx="0">
                  <c:v>74</c:v>
                </c:pt>
                <c:pt idx="1">
                  <c:v>123</c:v>
                </c:pt>
                <c:pt idx="2">
                  <c:v>156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B3AF-4C6D-BDCE-500521D345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9520680"/>
        <c:axId val="339521464"/>
      </c:lineChart>
      <c:catAx>
        <c:axId val="339520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39521464"/>
        <c:crosses val="autoZero"/>
        <c:auto val="1"/>
        <c:lblAlgn val="ctr"/>
        <c:lblOffset val="100"/>
        <c:noMultiLvlLbl val="0"/>
      </c:catAx>
      <c:valAx>
        <c:axId val="33952146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sz="800"/>
                  <a:t>Количество</a:t>
                </a:r>
                <a:r>
                  <a:rPr lang="ru-RU" sz="800" baseline="0"/>
                  <a:t> публикаций</a:t>
                </a:r>
                <a:endParaRPr lang="ru-RU" sz="8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39520680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65617871106497505"/>
          <c:y val="0.33565448352564364"/>
          <c:w val="0.34382128893502489"/>
          <c:h val="0.41460775782851966"/>
        </c:manualLayout>
      </c:layout>
      <c:overlay val="0"/>
      <c:txPr>
        <a:bodyPr/>
        <a:lstStyle/>
        <a:p>
          <a:pPr>
            <a:defRPr sz="7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WOS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114132422636756"/>
          <c:y val="0.25381726002886307"/>
          <c:w val="0.55037857672364388"/>
          <c:h val="0.6171322353438593"/>
        </c:manualLayout>
      </c:layout>
      <c:lineChart>
        <c:grouping val="standard"/>
        <c:varyColors val="0"/>
        <c:ser>
          <c:idx val="0"/>
          <c:order val="0"/>
          <c:tx>
            <c:strRef>
              <c:f>Лист4!$A$10</c:f>
              <c:strCache>
                <c:ptCount val="1"/>
                <c:pt idx="0">
                  <c:v>Automation &amp; control systems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38F-4909-A146-C4216BB6BC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Лист4!$B$9:$D$9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Лист4!$B$10:$D$10</c:f>
              <c:numCache>
                <c:formatCode>General</c:formatCode>
                <c:ptCount val="3"/>
                <c:pt idx="0">
                  <c:v>205</c:v>
                </c:pt>
                <c:pt idx="1">
                  <c:v>62</c:v>
                </c:pt>
                <c:pt idx="2">
                  <c:v>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38F-4909-A146-C4216BB6BC9F}"/>
            </c:ext>
          </c:extLst>
        </c:ser>
        <c:ser>
          <c:idx val="1"/>
          <c:order val="1"/>
          <c:tx>
            <c:strRef>
              <c:f>Лист4!$A$11</c:f>
              <c:strCache>
                <c:ptCount val="1"/>
                <c:pt idx="0">
                  <c:v>Robotics</c:v>
                </c:pt>
              </c:strCache>
            </c:strRef>
          </c:tx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38F-4909-A146-C4216BB6BC9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38F-4909-A146-C4216BB6BC9F}"/>
                </c:ext>
              </c:extLst>
            </c:dLbl>
            <c:dLbl>
              <c:idx val="2"/>
              <c:layout>
                <c:manualLayout>
                  <c:x val="3.3333333333333333E-2"/>
                  <c:y val="-1.07671586400937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38F-4909-A146-C4216BB6BC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Лист4!$B$9:$D$9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Лист4!$B$11:$D$11</c:f>
              <c:numCache>
                <c:formatCode>General</c:formatCode>
                <c:ptCount val="3"/>
                <c:pt idx="0">
                  <c:v>12</c:v>
                </c:pt>
                <c:pt idx="1">
                  <c:v>3</c:v>
                </c:pt>
                <c:pt idx="2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38F-4909-A146-C4216BB6BC9F}"/>
            </c:ext>
          </c:extLst>
        </c:ser>
        <c:ser>
          <c:idx val="2"/>
          <c:order val="2"/>
          <c:tx>
            <c:strRef>
              <c:f>Лист4!$A$12</c:f>
              <c:strCache>
                <c:ptCount val="1"/>
                <c:pt idx="0">
                  <c:v>History and archaeology 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38F-4909-A146-C4216BB6BC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Лист4!$B$9:$D$9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Лист4!$B$12:$D$12</c:f>
              <c:numCache>
                <c:formatCode>General</c:formatCode>
                <c:ptCount val="3"/>
                <c:pt idx="0">
                  <c:v>33</c:v>
                </c:pt>
                <c:pt idx="1">
                  <c:v>103</c:v>
                </c:pt>
                <c:pt idx="2">
                  <c:v>105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38F-4909-A146-C4216BB6BC9F}"/>
            </c:ext>
          </c:extLst>
        </c:ser>
        <c:ser>
          <c:idx val="3"/>
          <c:order val="3"/>
          <c:tx>
            <c:strRef>
              <c:f>Лист4!$A$13</c:f>
              <c:strCache>
                <c:ptCount val="1"/>
                <c:pt idx="0">
                  <c:v>Computer science, interdisciplinary
applications</c:v>
                </c:pt>
              </c:strCache>
            </c:strRef>
          </c:tx>
          <c:dLbls>
            <c:dLbl>
              <c:idx val="2"/>
              <c:layout>
                <c:manualLayout>
                  <c:x val="-2.5000000000000001E-2"/>
                  <c:y val="-2.15343172801874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38F-4909-A146-C4216BB6BC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Лист4!$B$9:$D$9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Лист4!$B$13:$D$13</c:f>
              <c:numCache>
                <c:formatCode>General</c:formatCode>
                <c:ptCount val="3"/>
                <c:pt idx="0">
                  <c:v>32</c:v>
                </c:pt>
                <c:pt idx="1">
                  <c:v>68</c:v>
                </c:pt>
                <c:pt idx="2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E38F-4909-A146-C4216BB6BC9F}"/>
            </c:ext>
          </c:extLst>
        </c:ser>
        <c:ser>
          <c:idx val="4"/>
          <c:order val="4"/>
          <c:tx>
            <c:strRef>
              <c:f>Лист4!$A$14</c:f>
              <c:strCache>
                <c:ptCount val="1"/>
                <c:pt idx="0">
                  <c:v>Computer science, softwareengineering</c:v>
                </c:pt>
              </c:strCache>
            </c:strRef>
          </c:tx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38F-4909-A146-C4216BB6BC9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38F-4909-A146-C4216BB6BC9F}"/>
                </c:ext>
              </c:extLst>
            </c:dLbl>
            <c:dLbl>
              <c:idx val="2"/>
              <c:layout>
                <c:manualLayout>
                  <c:x val="1.6666666666666666E-2"/>
                  <c:y val="-7.17810576006235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38F-4909-A146-C4216BB6BC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Лист4!$B$9:$D$9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Лист4!$B$14:$D$14</c:f>
              <c:numCache>
                <c:formatCode>General</c:formatCode>
                <c:ptCount val="3"/>
                <c:pt idx="0">
                  <c:v>19</c:v>
                </c:pt>
                <c:pt idx="1">
                  <c:v>22</c:v>
                </c:pt>
                <c:pt idx="2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E38F-4909-A146-C4216BB6BC9F}"/>
            </c:ext>
          </c:extLst>
        </c:ser>
        <c:ser>
          <c:idx val="5"/>
          <c:order val="5"/>
          <c:tx>
            <c:strRef>
              <c:f>Лист4!$A$15</c:f>
              <c:strCache>
                <c:ptCount val="1"/>
                <c:pt idx="0">
                  <c:v>Asian Studies 
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38F-4909-A146-C4216BB6BC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Лист4!$B$9:$D$9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Лист4!$B$15:$D$15</c:f>
              <c:numCache>
                <c:formatCode>General</c:formatCode>
                <c:ptCount val="3"/>
                <c:pt idx="0">
                  <c:v>6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E38F-4909-A146-C4216BB6BC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9521072"/>
        <c:axId val="339524992"/>
      </c:lineChart>
      <c:catAx>
        <c:axId val="339521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39524992"/>
        <c:crosses val="autoZero"/>
        <c:auto val="1"/>
        <c:lblAlgn val="ctr"/>
        <c:lblOffset val="100"/>
        <c:noMultiLvlLbl val="0"/>
      </c:catAx>
      <c:valAx>
        <c:axId val="33952499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sz="800"/>
                  <a:t>Количество</a:t>
                </a:r>
                <a:r>
                  <a:rPr lang="ru-RU" sz="800" baseline="0"/>
                  <a:t> публикаций</a:t>
                </a:r>
                <a:endParaRPr lang="ru-RU" sz="8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39521072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legend>
      <c:legendPos val="r"/>
      <c:layout>
        <c:manualLayout>
          <c:xMode val="edge"/>
          <c:yMode val="edge"/>
          <c:x val="0.67523769845694037"/>
          <c:y val="0.28173709673502795"/>
          <c:w val="0.32476230154305952"/>
          <c:h val="0.64774125907088775"/>
        </c:manualLayout>
      </c:layout>
      <c:overlay val="0"/>
      <c:txPr>
        <a:bodyPr/>
        <a:lstStyle/>
        <a:p>
          <a:pPr>
            <a:defRPr sz="7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SCOPUS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Лист5!$A$2</c:f>
              <c:strCache>
                <c:ptCount val="1"/>
                <c:pt idx="0">
                  <c:v>Political Science and International Relations</c:v>
                </c:pt>
              </c:strCache>
            </c:strRef>
          </c:tx>
          <c:dLbls>
            <c:dLbl>
              <c:idx val="2"/>
              <c:layout>
                <c:manualLayout>
                  <c:x val="-1.1111329833770677E-2"/>
                  <c:y val="-2.27676957769734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912-4EF7-B463-F1A61F6EB7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Лист5!$B$2:$D$2</c:f>
              <c:numCache>
                <c:formatCode>General</c:formatCode>
                <c:ptCount val="3"/>
                <c:pt idx="0">
                  <c:v>14</c:v>
                </c:pt>
                <c:pt idx="1">
                  <c:v>21</c:v>
                </c:pt>
                <c:pt idx="2">
                  <c:v>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912-4EF7-B463-F1A61F6EB745}"/>
            </c:ext>
          </c:extLst>
        </c:ser>
        <c:ser>
          <c:idx val="1"/>
          <c:order val="1"/>
          <c:tx>
            <c:strRef>
              <c:f>Лист5!$A$3</c:f>
              <c:strCache>
                <c:ptCount val="1"/>
                <c:pt idx="0">
                  <c:v>Sociology and Political Science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912-4EF7-B463-F1A61F6EB7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Лист5!$B$3:$D$3</c:f>
              <c:numCache>
                <c:formatCode>General</c:formatCode>
                <c:ptCount val="3"/>
                <c:pt idx="0">
                  <c:v>29</c:v>
                </c:pt>
                <c:pt idx="1">
                  <c:v>46</c:v>
                </c:pt>
                <c:pt idx="2">
                  <c:v>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912-4EF7-B463-F1A61F6EB745}"/>
            </c:ext>
          </c:extLst>
        </c:ser>
        <c:ser>
          <c:idx val="2"/>
          <c:order val="2"/>
          <c:tx>
            <c:strRef>
              <c:f>Лист5!$A$4</c:f>
              <c:strCache>
                <c:ptCount val="1"/>
                <c:pt idx="0">
                  <c:v>Language and Linguistics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912-4EF7-B463-F1A61F6EB7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Лист5!$B$4:$D$4</c:f>
              <c:numCache>
                <c:formatCode>General</c:formatCode>
                <c:ptCount val="3"/>
                <c:pt idx="0">
                  <c:v>19</c:v>
                </c:pt>
                <c:pt idx="1">
                  <c:v>46</c:v>
                </c:pt>
                <c:pt idx="2">
                  <c:v>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912-4EF7-B463-F1A61F6EB745}"/>
            </c:ext>
          </c:extLst>
        </c:ser>
        <c:ser>
          <c:idx val="3"/>
          <c:order val="3"/>
          <c:tx>
            <c:strRef>
              <c:f>Лист5!$A$5</c:f>
              <c:strCache>
                <c:ptCount val="1"/>
                <c:pt idx="0">
                  <c:v>Literature and Literary Theory</c:v>
                </c:pt>
              </c:strCache>
            </c:strRef>
          </c:tx>
          <c:dLbls>
            <c:dLbl>
              <c:idx val="2"/>
              <c:layout>
                <c:manualLayout>
                  <c:x val="-5.5555555555556572E-3"/>
                  <c:y val="5.69192394424334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912-4EF7-B463-F1A61F6EB7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Лист5!$B$5:$D$5</c:f>
              <c:numCache>
                <c:formatCode>General</c:formatCode>
                <c:ptCount val="3"/>
                <c:pt idx="0">
                  <c:v>12</c:v>
                </c:pt>
                <c:pt idx="1">
                  <c:v>22</c:v>
                </c:pt>
                <c:pt idx="2">
                  <c:v>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1912-4EF7-B463-F1A61F6EB745}"/>
            </c:ext>
          </c:extLst>
        </c:ser>
        <c:ser>
          <c:idx val="4"/>
          <c:order val="4"/>
          <c:tx>
            <c:strRef>
              <c:f>Лист5!$A$6</c:f>
              <c:strCache>
                <c:ptCount val="1"/>
                <c:pt idx="0">
                  <c:v>Classics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912-4EF7-B463-F1A61F6EB7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Лист5!$B$6:$D$6</c:f>
              <c:numCache>
                <c:formatCode>General</c:formatCode>
                <c:ptCount val="3"/>
                <c:pt idx="0">
                  <c:v>14</c:v>
                </c:pt>
                <c:pt idx="1">
                  <c:v>18</c:v>
                </c:pt>
                <c:pt idx="2">
                  <c:v>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1912-4EF7-B463-F1A61F6EB745}"/>
            </c:ext>
          </c:extLst>
        </c:ser>
        <c:ser>
          <c:idx val="5"/>
          <c:order val="5"/>
          <c:tx>
            <c:strRef>
              <c:f>Лист5!$A$7</c:f>
              <c:strCache>
                <c:ptCount val="1"/>
                <c:pt idx="0">
                  <c:v>Cultural Studies</c:v>
                </c:pt>
              </c:strCache>
            </c:strRef>
          </c:tx>
          <c:dLbls>
            <c:dLbl>
              <c:idx val="2"/>
              <c:layout>
                <c:manualLayout>
                  <c:x val="-8.3333333333334356E-3"/>
                  <c:y val="-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912-4EF7-B463-F1A61F6EB7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Лист5!$B$7:$D$7</c:f>
              <c:numCache>
                <c:formatCode>General</c:formatCode>
                <c:ptCount val="3"/>
                <c:pt idx="0">
                  <c:v>17</c:v>
                </c:pt>
                <c:pt idx="1">
                  <c:v>32</c:v>
                </c:pt>
                <c:pt idx="2">
                  <c:v>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1912-4EF7-B463-F1A61F6EB745}"/>
            </c:ext>
          </c:extLst>
        </c:ser>
        <c:ser>
          <c:idx val="6"/>
          <c:order val="6"/>
          <c:tx>
            <c:strRef>
              <c:f>Лист5!$A$8</c:f>
              <c:strCache>
                <c:ptCount val="1"/>
                <c:pt idx="0">
                  <c:v>Museology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912-4EF7-B463-F1A61F6EB7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Лист5!$B$8:$D$8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1912-4EF7-B463-F1A61F6EB745}"/>
            </c:ext>
          </c:extLst>
        </c:ser>
        <c:ser>
          <c:idx val="7"/>
          <c:order val="7"/>
          <c:tx>
            <c:strRef>
              <c:f>Лист5!$A$9</c:f>
              <c:strCache>
                <c:ptCount val="1"/>
                <c:pt idx="0">
                  <c:v>Conservation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912-4EF7-B463-F1A61F6EB7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Лист5!$B$9:$D$9</c:f>
              <c:numCache>
                <c:formatCode>General</c:formatCode>
                <c:ptCount val="3"/>
                <c:pt idx="0">
                  <c:v>0</c:v>
                </c:pt>
                <c:pt idx="1">
                  <c:v>16</c:v>
                </c:pt>
                <c:pt idx="2">
                  <c:v>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1912-4EF7-B463-F1A61F6EB745}"/>
            </c:ext>
          </c:extLst>
        </c:ser>
        <c:ser>
          <c:idx val="8"/>
          <c:order val="8"/>
          <c:tx>
            <c:strRef>
              <c:f>Лист5!$A$10</c:f>
              <c:strCache>
                <c:ptCount val="1"/>
                <c:pt idx="0">
                  <c:v>Anthropology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1912-4EF7-B463-F1A61F6EB7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Лист5!$B$10:$D$10</c:f>
              <c:numCache>
                <c:formatCode>General</c:formatCode>
                <c:ptCount val="3"/>
                <c:pt idx="0">
                  <c:v>4</c:v>
                </c:pt>
                <c:pt idx="1">
                  <c:v>12</c:v>
                </c:pt>
                <c:pt idx="2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1912-4EF7-B463-F1A61F6EB7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9518720"/>
        <c:axId val="339519504"/>
      </c:lineChart>
      <c:catAx>
        <c:axId val="3395187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39519504"/>
        <c:crosses val="autoZero"/>
        <c:auto val="1"/>
        <c:lblAlgn val="ctr"/>
        <c:lblOffset val="100"/>
        <c:noMultiLvlLbl val="0"/>
      </c:catAx>
      <c:valAx>
        <c:axId val="33951950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sz="800"/>
                  <a:t>Количество</a:t>
                </a:r>
                <a:r>
                  <a:rPr lang="ru-RU" sz="800" baseline="0"/>
                  <a:t> публикаций</a:t>
                </a:r>
                <a:endParaRPr lang="ru-RU" sz="8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39518720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legend>
      <c:legendPos val="r"/>
      <c:layout>
        <c:manualLayout>
          <c:xMode val="edge"/>
          <c:yMode val="edge"/>
          <c:x val="0.63811111111111107"/>
          <c:y val="0.11856344803307052"/>
          <c:w val="0.36188888888888887"/>
          <c:h val="0.88143655196692949"/>
        </c:manualLayout>
      </c:layout>
      <c:overlay val="0"/>
      <c:txPr>
        <a:bodyPr/>
        <a:lstStyle/>
        <a:p>
          <a:pPr>
            <a:defRPr sz="7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WOS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layout>
        <c:manualLayout>
          <c:xMode val="edge"/>
          <c:yMode val="edge"/>
          <c:x val="0.44694878314565928"/>
          <c:y val="5.620607517353564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123896121142526"/>
          <c:y val="0.26213913536075156"/>
          <c:w val="0.54810626921169092"/>
          <c:h val="0.60457919696615048"/>
        </c:manualLayout>
      </c:layout>
      <c:lineChart>
        <c:grouping val="standard"/>
        <c:varyColors val="0"/>
        <c:ser>
          <c:idx val="0"/>
          <c:order val="0"/>
          <c:tx>
            <c:strRef>
              <c:f>Лист5!$A$14</c:f>
              <c:strCache>
                <c:ptCount val="1"/>
                <c:pt idx="0">
                  <c:v>Political science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6D2-48D3-BBBA-C5D93CDE16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Лист5!$B$13:$D$13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Лист5!$B$14:$D$14</c:f>
              <c:numCache>
                <c:formatCode>General</c:formatCode>
                <c:ptCount val="3"/>
                <c:pt idx="0">
                  <c:v>17</c:v>
                </c:pt>
                <c:pt idx="1">
                  <c:v>18</c:v>
                </c:pt>
                <c:pt idx="2">
                  <c:v>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6D2-48D3-BBBA-C5D93CDE16BE}"/>
            </c:ext>
          </c:extLst>
        </c:ser>
        <c:ser>
          <c:idx val="1"/>
          <c:order val="1"/>
          <c:tx>
            <c:strRef>
              <c:f>Лист5!$A$15</c:f>
              <c:strCache>
                <c:ptCount val="1"/>
                <c:pt idx="0">
                  <c:v>Languages and literature 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6D2-48D3-BBBA-C5D93CDE16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Лист5!$B$13:$D$13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Лист5!$B$15:$D$15</c:f>
              <c:numCache>
                <c:formatCode>General</c:formatCode>
                <c:ptCount val="3"/>
                <c:pt idx="0">
                  <c:v>19</c:v>
                </c:pt>
                <c:pt idx="1">
                  <c:v>31</c:v>
                </c:pt>
                <c:pt idx="2">
                  <c:v>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6D2-48D3-BBBA-C5D93CDE16BE}"/>
            </c:ext>
          </c:extLst>
        </c:ser>
        <c:ser>
          <c:idx val="2"/>
          <c:order val="2"/>
          <c:tx>
            <c:strRef>
              <c:f>Лист5!$A$16</c:f>
              <c:strCache>
                <c:ptCount val="1"/>
                <c:pt idx="0">
                  <c:v>Cultural Studies </c:v>
                </c:pt>
              </c:strCache>
            </c:strRef>
          </c:tx>
          <c:dLbls>
            <c:dLbl>
              <c:idx val="2"/>
              <c:layout>
                <c:manualLayout>
                  <c:x val="-1.6666666666666666E-2"/>
                  <c:y val="-3.7037037037037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6D2-48D3-BBBA-C5D93CDE16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Лист5!$B$13:$D$13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Лист5!$B$16:$D$16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6D2-48D3-BBBA-C5D93CDE16BE}"/>
            </c:ext>
          </c:extLst>
        </c:ser>
        <c:ser>
          <c:idx val="3"/>
          <c:order val="3"/>
          <c:tx>
            <c:strRef>
              <c:f>Лист5!$A$17</c:f>
              <c:strCache>
                <c:ptCount val="1"/>
                <c:pt idx="0">
                  <c:v>Anthropology 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6D2-48D3-BBBA-C5D93CDE16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Лист5!$B$13:$D$13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Лист5!$B$17:$D$17</c:f>
              <c:numCache>
                <c:formatCode>General</c:formatCode>
                <c:ptCount val="3"/>
                <c:pt idx="0">
                  <c:v>0</c:v>
                </c:pt>
                <c:pt idx="1">
                  <c:v>2</c:v>
                </c:pt>
                <c:pt idx="2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F6D2-48D3-BBBA-C5D93CDE16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9519896"/>
        <c:axId val="339521856"/>
      </c:lineChart>
      <c:catAx>
        <c:axId val="339519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39521856"/>
        <c:crosses val="autoZero"/>
        <c:auto val="1"/>
        <c:lblAlgn val="ctr"/>
        <c:lblOffset val="100"/>
        <c:noMultiLvlLbl val="0"/>
      </c:catAx>
      <c:valAx>
        <c:axId val="33952185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800"/>
                </a:pPr>
                <a:r>
                  <a:rPr lang="ru-RU" sz="800"/>
                  <a:t>Количество</a:t>
                </a:r>
                <a:r>
                  <a:rPr lang="ru-RU" sz="800" baseline="0"/>
                  <a:t> публикаций</a:t>
                </a:r>
                <a:endParaRPr lang="ru-RU" sz="8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39519896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legend>
      <c:legendPos val="r"/>
      <c:layout>
        <c:manualLayout>
          <c:xMode val="edge"/>
          <c:yMode val="edge"/>
          <c:x val="0.62908576762788593"/>
          <c:y val="0.35107160349097261"/>
          <c:w val="0.34184662674931354"/>
          <c:h val="0.39137721111650936"/>
        </c:manualLayout>
      </c:layout>
      <c:overlay val="0"/>
      <c:txPr>
        <a:bodyPr/>
        <a:lstStyle/>
        <a:p>
          <a:pPr>
            <a:defRPr sz="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SCOPUS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Лист6!$A$2</c:f>
              <c:strCache>
                <c:ptCount val="1"/>
                <c:pt idx="0">
                  <c:v>Philosophy</c:v>
                </c:pt>
              </c:strCache>
            </c:strRef>
          </c:tx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98F-4EA1-A326-A4CB7ADE53BB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98F-4EA1-A326-A4CB7ADE53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Лист6!$B$1:$D$1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Лист6!$B$2:$D$2</c:f>
              <c:numCache>
                <c:formatCode>General</c:formatCode>
                <c:ptCount val="3"/>
                <c:pt idx="0">
                  <c:v>19</c:v>
                </c:pt>
                <c:pt idx="1">
                  <c:v>43</c:v>
                </c:pt>
                <c:pt idx="2">
                  <c:v>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98F-4EA1-A326-A4CB7ADE53BB}"/>
            </c:ext>
          </c:extLst>
        </c:ser>
        <c:ser>
          <c:idx val="1"/>
          <c:order val="1"/>
          <c:tx>
            <c:strRef>
              <c:f>Лист6!$A$3</c:f>
              <c:strCache>
                <c:ptCount val="1"/>
                <c:pt idx="0">
                  <c:v>Religious Studies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98F-4EA1-A326-A4CB7ADE53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Лист6!$B$1:$D$1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Лист6!$B$3:$D$3</c:f>
              <c:numCache>
                <c:formatCode>General</c:formatCode>
                <c:ptCount val="3"/>
                <c:pt idx="0">
                  <c:v>8</c:v>
                </c:pt>
                <c:pt idx="1">
                  <c:v>7</c:v>
                </c:pt>
                <c:pt idx="2">
                  <c:v>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98F-4EA1-A326-A4CB7ADE53BB}"/>
            </c:ext>
          </c:extLst>
        </c:ser>
        <c:ser>
          <c:idx val="2"/>
          <c:order val="2"/>
          <c:tx>
            <c:strRef>
              <c:f>Лист6!$A$4</c:f>
              <c:strCache>
                <c:ptCount val="1"/>
                <c:pt idx="0">
                  <c:v>History and Philosophy of Science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98F-4EA1-A326-A4CB7ADE53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Лист6!$B$1:$D$1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Лист6!$B$4:$D$4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98F-4EA1-A326-A4CB7ADE53BB}"/>
            </c:ext>
          </c:extLst>
        </c:ser>
        <c:ser>
          <c:idx val="3"/>
          <c:order val="3"/>
          <c:tx>
            <c:strRef>
              <c:f>Лист6!$A$5</c:f>
              <c:strCache>
                <c:ptCount val="1"/>
                <c:pt idx="0">
                  <c:v>Psychology</c:v>
                </c:pt>
              </c:strCache>
            </c:strRef>
          </c:tx>
          <c:dLbls>
            <c:dLbl>
              <c:idx val="2"/>
              <c:layout>
                <c:manualLayout>
                  <c:x val="-1.0185067526415994E-16"/>
                  <c:y val="-2.3154844528285375E-2"/>
                </c:manualLayout>
              </c:layout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98F-4EA1-A326-A4CB7ADE53B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Лист6!$B$1:$D$1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Лист6!$B$5:$D$5</c:f>
              <c:numCache>
                <c:formatCode>General</c:formatCode>
                <c:ptCount val="3"/>
                <c:pt idx="0">
                  <c:v>34</c:v>
                </c:pt>
                <c:pt idx="1">
                  <c:v>39</c:v>
                </c:pt>
                <c:pt idx="2">
                  <c:v>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C98F-4EA1-A326-A4CB7ADE53BB}"/>
            </c:ext>
          </c:extLst>
        </c:ser>
        <c:ser>
          <c:idx val="4"/>
          <c:order val="4"/>
          <c:tx>
            <c:strRef>
              <c:f>Лист6!$A$6</c:f>
              <c:strCache>
                <c:ptCount val="1"/>
                <c:pt idx="0">
                  <c:v>Geotechnical Engineering and Engineering Geology 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98F-4EA1-A326-A4CB7ADE53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Лист6!$B$1:$D$1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Лист6!$B$6:$D$6</c:f>
              <c:numCache>
                <c:formatCode>General</c:formatCode>
                <c:ptCount val="3"/>
                <c:pt idx="0">
                  <c:v>18</c:v>
                </c:pt>
                <c:pt idx="1">
                  <c:v>16</c:v>
                </c:pt>
                <c:pt idx="2">
                  <c:v>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C98F-4EA1-A326-A4CB7ADE53BB}"/>
            </c:ext>
          </c:extLst>
        </c:ser>
        <c:ser>
          <c:idx val="5"/>
          <c:order val="5"/>
          <c:tx>
            <c:strRef>
              <c:f>Лист6!$A$7</c:f>
              <c:strCache>
                <c:ptCount val="1"/>
                <c:pt idx="0">
                  <c:v> Fuel Technology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98F-4EA1-A326-A4CB7ADE53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Лист6!$B$1:$D$1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Лист6!$B$7:$D$7</c:f>
              <c:numCache>
                <c:formatCode>General</c:formatCode>
                <c:ptCount val="3"/>
                <c:pt idx="0">
                  <c:v>7</c:v>
                </c:pt>
                <c:pt idx="1">
                  <c:v>6</c:v>
                </c:pt>
                <c:pt idx="2">
                  <c:v>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C98F-4EA1-A326-A4CB7ADE53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0137984"/>
        <c:axId val="340132496"/>
      </c:lineChart>
      <c:catAx>
        <c:axId val="3401379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40132496"/>
        <c:crosses val="autoZero"/>
        <c:auto val="1"/>
        <c:lblAlgn val="ctr"/>
        <c:lblOffset val="100"/>
        <c:noMultiLvlLbl val="0"/>
      </c:catAx>
      <c:valAx>
        <c:axId val="34013249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sz="800"/>
                  <a:t>Количество публикаций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40137984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legend>
      <c:legendPos val="r"/>
      <c:layout>
        <c:manualLayout>
          <c:xMode val="edge"/>
          <c:yMode val="edge"/>
          <c:x val="0.65477777777777779"/>
          <c:y val="0.19680339235547806"/>
          <c:w val="0.34522222222222221"/>
          <c:h val="0.77451499775515931"/>
        </c:manualLayout>
      </c:layout>
      <c:overlay val="0"/>
      <c:txPr>
        <a:bodyPr/>
        <a:lstStyle/>
        <a:p>
          <a:pPr>
            <a:defRPr sz="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SCOPUS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layout>
        <c:manualLayout>
          <c:xMode val="edge"/>
          <c:yMode val="edge"/>
          <c:x val="0.41478357252875381"/>
          <c:y val="6.6519343225050126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Лист2!$A$2</c:f>
              <c:strCache>
                <c:ptCount val="1"/>
                <c:pt idx="0">
                  <c:v>Agricultural and Biological Sciences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541-41EC-934C-3313D79E8E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Лист2!$B$1:$D$1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Лист2!$B$2:$D$2</c:f>
              <c:numCache>
                <c:formatCode>General</c:formatCode>
                <c:ptCount val="3"/>
                <c:pt idx="0">
                  <c:v>192</c:v>
                </c:pt>
                <c:pt idx="1">
                  <c:v>242</c:v>
                </c:pt>
                <c:pt idx="2">
                  <c:v>281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541-41EC-934C-3313D79E8E30}"/>
            </c:ext>
          </c:extLst>
        </c:ser>
        <c:ser>
          <c:idx val="1"/>
          <c:order val="1"/>
          <c:tx>
            <c:strRef>
              <c:f>Лист2!$A$3</c:f>
              <c:strCache>
                <c:ptCount val="1"/>
                <c:pt idx="0">
                  <c:v>Biochemistry, Genetics and Molecular Biology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541-41EC-934C-3313D79E8E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Лист2!$B$1:$D$1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Лист2!$B$3:$D$3</c:f>
              <c:numCache>
                <c:formatCode>General</c:formatCode>
                <c:ptCount val="3"/>
                <c:pt idx="0">
                  <c:v>285</c:v>
                </c:pt>
                <c:pt idx="1">
                  <c:v>321</c:v>
                </c:pt>
                <c:pt idx="2">
                  <c:v>316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541-41EC-934C-3313D79E8E30}"/>
            </c:ext>
          </c:extLst>
        </c:ser>
        <c:ser>
          <c:idx val="2"/>
          <c:order val="2"/>
          <c:tx>
            <c:strRef>
              <c:f>Лист2!$A$4</c:f>
              <c:strCache>
                <c:ptCount val="1"/>
                <c:pt idx="0">
                  <c:v>Environmental Science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541-41EC-934C-3313D79E8E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Лист2!$B$1:$D$1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Лист2!$B$4:$D$4</c:f>
              <c:numCache>
                <c:formatCode>General</c:formatCode>
                <c:ptCount val="3"/>
                <c:pt idx="0">
                  <c:v>80</c:v>
                </c:pt>
                <c:pt idx="1">
                  <c:v>119</c:v>
                </c:pt>
                <c:pt idx="2">
                  <c:v>139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541-41EC-934C-3313D79E8E30}"/>
            </c:ext>
          </c:extLst>
        </c:ser>
        <c:ser>
          <c:idx val="3"/>
          <c:order val="3"/>
          <c:tx>
            <c:strRef>
              <c:f>Лист2!$A$5</c:f>
              <c:strCache>
                <c:ptCount val="1"/>
                <c:pt idx="0">
                  <c:v>Immunology and Microbiology</c:v>
                </c:pt>
              </c:strCache>
            </c:strRef>
          </c:tx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541-41EC-934C-3313D79E8E3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541-41EC-934C-3313D79E8E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Лист2!$B$1:$D$1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Лист2!$B$5:$D$5</c:f>
              <c:numCache>
                <c:formatCode>General</c:formatCode>
                <c:ptCount val="3"/>
                <c:pt idx="0">
                  <c:v>40</c:v>
                </c:pt>
                <c:pt idx="1">
                  <c:v>49</c:v>
                </c:pt>
                <c:pt idx="2">
                  <c:v>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B541-41EC-934C-3313D79E8E30}"/>
            </c:ext>
          </c:extLst>
        </c:ser>
        <c:ser>
          <c:idx val="4"/>
          <c:order val="4"/>
          <c:tx>
            <c:strRef>
              <c:f>Лист2!$A$6</c:f>
              <c:strCache>
                <c:ptCount val="1"/>
                <c:pt idx="0">
                  <c:v>Pharmacology, Toxicology and Pharmaceutics</c:v>
                </c:pt>
              </c:strCache>
            </c:strRef>
          </c:tx>
          <c:dLbls>
            <c:dLbl>
              <c:idx val="2"/>
              <c:layout>
                <c:manualLayout>
                  <c:x val="0"/>
                  <c:y val="1.92192083123831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541-41EC-934C-3313D79E8E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Лист2!$B$1:$D$1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Лист2!$B$6:$D$6</c:f>
              <c:numCache>
                <c:formatCode>General</c:formatCode>
                <c:ptCount val="3"/>
                <c:pt idx="0">
                  <c:v>57</c:v>
                </c:pt>
                <c:pt idx="1">
                  <c:v>51</c:v>
                </c:pt>
                <c:pt idx="2">
                  <c:v>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B541-41EC-934C-3313D79E8E30}"/>
            </c:ext>
          </c:extLst>
        </c:ser>
        <c:ser>
          <c:idx val="5"/>
          <c:order val="5"/>
          <c:tx>
            <c:strRef>
              <c:f>Лист2!$A$7</c:f>
              <c:strCache>
                <c:ptCount val="1"/>
                <c:pt idx="0">
                  <c:v>Neuroscience</c:v>
                </c:pt>
              </c:strCache>
            </c:strRef>
          </c:tx>
          <c:dLbls>
            <c:dLbl>
              <c:idx val="2"/>
              <c:layout>
                <c:manualLayout>
                  <c:x val="2.4375380865326022E-3"/>
                  <c:y val="-3.63912682747999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541-41EC-934C-3313D79E8E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Лист2!$B$1:$D$1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Лист2!$B$7:$D$7</c:f>
              <c:numCache>
                <c:formatCode>General</c:formatCode>
                <c:ptCount val="3"/>
                <c:pt idx="0">
                  <c:v>37</c:v>
                </c:pt>
                <c:pt idx="1">
                  <c:v>46</c:v>
                </c:pt>
                <c:pt idx="2">
                  <c:v>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B541-41EC-934C-3313D79E8E30}"/>
            </c:ext>
          </c:extLst>
        </c:ser>
        <c:ser>
          <c:idx val="6"/>
          <c:order val="6"/>
          <c:tx>
            <c:strRef>
              <c:f>Лист2!$A$8</c:f>
              <c:strCache>
                <c:ptCount val="1"/>
                <c:pt idx="0">
                  <c:v>Earth and Planetary Sciences                        </c:v>
                </c:pt>
              </c:strCache>
            </c:strRef>
          </c:tx>
          <c:cat>
            <c:numRef>
              <c:f>Лист2!$B$1:$D$1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Лист2!$B$8:$D$8</c:f>
              <c:numCache>
                <c:formatCode>General</c:formatCode>
                <c:ptCount val="3"/>
                <c:pt idx="0">
                  <c:v>372</c:v>
                </c:pt>
                <c:pt idx="1">
                  <c:v>363</c:v>
                </c:pt>
                <c:pt idx="2">
                  <c:v>396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B541-41EC-934C-3313D79E8E30}"/>
            </c:ext>
          </c:extLst>
        </c:ser>
        <c:ser>
          <c:idx val="7"/>
          <c:order val="7"/>
          <c:tx>
            <c:strRef>
              <c:f>Лист2!$A$9</c:f>
              <c:strCache>
                <c:ptCount val="1"/>
                <c:pt idx="0">
                  <c:v>Environmental Science</c:v>
                </c:pt>
              </c:strCache>
            </c:strRef>
          </c:tx>
          <c:dLbls>
            <c:dLbl>
              <c:idx val="2"/>
              <c:layout>
                <c:manualLayout>
                  <c:x val="0"/>
                  <c:y val="1.14777601075836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541-41EC-934C-3313D79E8E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Лист2!$B$1:$D$1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Лист2!$B$8:$D$8</c:f>
              <c:numCache>
                <c:formatCode>General</c:formatCode>
                <c:ptCount val="3"/>
                <c:pt idx="0">
                  <c:v>372</c:v>
                </c:pt>
                <c:pt idx="1">
                  <c:v>363</c:v>
                </c:pt>
                <c:pt idx="2">
                  <c:v>396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B541-41EC-934C-3313D79E8E30}"/>
            </c:ext>
          </c:extLst>
        </c:ser>
        <c:ser>
          <c:idx val="8"/>
          <c:order val="8"/>
          <c:tx>
            <c:strRef>
              <c:f>Лист2!$A$10</c:f>
              <c:strCache>
                <c:ptCount val="1"/>
                <c:pt idx="0">
                  <c:v>Computer Science</c:v>
                </c:pt>
              </c:strCache>
            </c:strRef>
          </c:tx>
          <c:dLbls>
            <c:dLbl>
              <c:idx val="2"/>
              <c:layout>
                <c:manualLayout>
                  <c:x val="0"/>
                  <c:y val="-1.5303680143444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541-41EC-934C-3313D79E8E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Лист2!$B$1:$D$1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Лист2!$B$10:$D$10</c:f>
              <c:numCache>
                <c:formatCode>General</c:formatCode>
                <c:ptCount val="3"/>
                <c:pt idx="0">
                  <c:v>206</c:v>
                </c:pt>
                <c:pt idx="1">
                  <c:v>340</c:v>
                </c:pt>
                <c:pt idx="2">
                  <c:v>404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B541-41EC-934C-3313D79E8E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4540192"/>
        <c:axId val="304536664"/>
      </c:lineChart>
      <c:catAx>
        <c:axId val="304540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04536664"/>
        <c:crosses val="autoZero"/>
        <c:auto val="1"/>
        <c:lblAlgn val="ctr"/>
        <c:lblOffset val="100"/>
        <c:noMultiLvlLbl val="0"/>
      </c:catAx>
      <c:valAx>
        <c:axId val="30453666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sz="800"/>
                  <a:t>Количество</a:t>
                </a:r>
                <a:r>
                  <a:rPr lang="ru-RU" sz="800" baseline="0"/>
                  <a:t> публикаций</a:t>
                </a:r>
                <a:endParaRPr lang="ru-RU" sz="8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04540192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legend>
      <c:legendPos val="r"/>
      <c:legendEntry>
        <c:idx val="7"/>
        <c:delete val="1"/>
      </c:legendEntry>
      <c:layout>
        <c:manualLayout>
          <c:xMode val="edge"/>
          <c:yMode val="edge"/>
          <c:x val="0.62916331985010099"/>
          <c:y val="0.2149008090409168"/>
          <c:w val="0.3659616039768338"/>
          <c:h val="0.74560660450893534"/>
        </c:manualLayout>
      </c:layout>
      <c:overlay val="0"/>
      <c:txPr>
        <a:bodyPr/>
        <a:lstStyle/>
        <a:p>
          <a:pPr>
            <a:defRPr sz="7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WOS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Лист6!$A$10</c:f>
              <c:strCache>
                <c:ptCount val="1"/>
                <c:pt idx="0">
                  <c:v>Philosophy, ethics and religion 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244-4487-A648-9F8AF058F8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Лист6!$B$9:$D$9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Лист6!$B$10:$D$10</c:f>
              <c:numCache>
                <c:formatCode>General</c:formatCode>
                <c:ptCount val="3"/>
                <c:pt idx="0">
                  <c:v>25</c:v>
                </c:pt>
                <c:pt idx="1">
                  <c:v>72</c:v>
                </c:pt>
                <c:pt idx="2">
                  <c:v>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244-4487-A648-9F8AF058F87D}"/>
            </c:ext>
          </c:extLst>
        </c:ser>
        <c:ser>
          <c:idx val="1"/>
          <c:order val="1"/>
          <c:tx>
            <c:strRef>
              <c:f>Лист6!$A$11</c:f>
              <c:strCache>
                <c:ptCount val="1"/>
                <c:pt idx="0">
                  <c:v>Psychology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244-4487-A648-9F8AF058F8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Лист6!$B$9:$D$9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Лист6!$B$11:$D$11</c:f>
              <c:numCache>
                <c:formatCode>General</c:formatCode>
                <c:ptCount val="3"/>
                <c:pt idx="0">
                  <c:v>52</c:v>
                </c:pt>
                <c:pt idx="1">
                  <c:v>113</c:v>
                </c:pt>
                <c:pt idx="2">
                  <c:v>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244-4487-A648-9F8AF058F87D}"/>
            </c:ext>
          </c:extLst>
        </c:ser>
        <c:ser>
          <c:idx val="2"/>
          <c:order val="2"/>
          <c:tx>
            <c:strRef>
              <c:f>Лист6!$A$12</c:f>
              <c:strCache>
                <c:ptCount val="1"/>
                <c:pt idx="0">
                  <c:v>Environmental engineering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244-4487-A648-9F8AF058F8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Лист6!$B$9:$D$9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Лист6!$B$12:$D$12</c:f>
              <c:numCache>
                <c:formatCode>General</c:formatCode>
                <c:ptCount val="3"/>
                <c:pt idx="0">
                  <c:v>32</c:v>
                </c:pt>
                <c:pt idx="1">
                  <c:v>38</c:v>
                </c:pt>
                <c:pt idx="2">
                  <c:v>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244-4487-A648-9F8AF058F8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0137200"/>
        <c:axId val="340138768"/>
      </c:lineChart>
      <c:catAx>
        <c:axId val="340137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40138768"/>
        <c:crosses val="autoZero"/>
        <c:auto val="1"/>
        <c:lblAlgn val="ctr"/>
        <c:lblOffset val="100"/>
        <c:noMultiLvlLbl val="0"/>
      </c:catAx>
      <c:valAx>
        <c:axId val="34013876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sz="800"/>
                  <a:t>Количество</a:t>
                </a:r>
                <a:r>
                  <a:rPr lang="ru-RU" sz="800" baseline="0"/>
                  <a:t> публикаций</a:t>
                </a:r>
                <a:endParaRPr lang="ru-RU" sz="8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40137200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legend>
      <c:legendPos val="r"/>
      <c:overlay val="0"/>
      <c:txPr>
        <a:bodyPr/>
        <a:lstStyle/>
        <a:p>
          <a:pPr>
            <a:defRPr sz="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SCOPUS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Лист6!$A$2</c:f>
              <c:strCache>
                <c:ptCount val="1"/>
                <c:pt idx="0">
                  <c:v>Philosophy</c:v>
                </c:pt>
              </c:strCache>
            </c:strRef>
          </c:tx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6D0-4B6D-890F-BC63AB5F940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6D0-4B6D-890F-BC63AB5F94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Лист6!$B$1:$D$1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Лист6!$B$2:$D$2</c:f>
              <c:numCache>
                <c:formatCode>General</c:formatCode>
                <c:ptCount val="3"/>
                <c:pt idx="0">
                  <c:v>19</c:v>
                </c:pt>
                <c:pt idx="1">
                  <c:v>43</c:v>
                </c:pt>
                <c:pt idx="2">
                  <c:v>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6D0-4B6D-890F-BC63AB5F9409}"/>
            </c:ext>
          </c:extLst>
        </c:ser>
        <c:ser>
          <c:idx val="1"/>
          <c:order val="1"/>
          <c:tx>
            <c:strRef>
              <c:f>Лист6!$A$3</c:f>
              <c:strCache>
                <c:ptCount val="1"/>
                <c:pt idx="0">
                  <c:v>Religious Studies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6D0-4B6D-890F-BC63AB5F94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Лист6!$B$1:$D$1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Лист6!$B$3:$D$3</c:f>
              <c:numCache>
                <c:formatCode>General</c:formatCode>
                <c:ptCount val="3"/>
                <c:pt idx="0">
                  <c:v>8</c:v>
                </c:pt>
                <c:pt idx="1">
                  <c:v>7</c:v>
                </c:pt>
                <c:pt idx="2">
                  <c:v>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6D0-4B6D-890F-BC63AB5F9409}"/>
            </c:ext>
          </c:extLst>
        </c:ser>
        <c:ser>
          <c:idx val="2"/>
          <c:order val="2"/>
          <c:tx>
            <c:strRef>
              <c:f>Лист6!$A$4</c:f>
              <c:strCache>
                <c:ptCount val="1"/>
                <c:pt idx="0">
                  <c:v>History and Philosophy of Science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6D0-4B6D-890F-BC63AB5F94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Лист6!$B$1:$D$1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Лист6!$B$4:$D$4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D6D0-4B6D-890F-BC63AB5F9409}"/>
            </c:ext>
          </c:extLst>
        </c:ser>
        <c:ser>
          <c:idx val="3"/>
          <c:order val="3"/>
          <c:tx>
            <c:strRef>
              <c:f>Лист6!$A$5</c:f>
              <c:strCache>
                <c:ptCount val="1"/>
                <c:pt idx="0">
                  <c:v>Psychology</c:v>
                </c:pt>
              </c:strCache>
            </c:strRef>
          </c:tx>
          <c:dLbls>
            <c:dLbl>
              <c:idx val="2"/>
              <c:layout>
                <c:manualLayout>
                  <c:x val="-1.0185067526415994E-16"/>
                  <c:y val="-2.3154844528285375E-2"/>
                </c:manualLayout>
              </c:layout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6D0-4B6D-890F-BC63AB5F940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Лист6!$B$1:$D$1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Лист6!$B$5:$D$5</c:f>
              <c:numCache>
                <c:formatCode>General</c:formatCode>
                <c:ptCount val="3"/>
                <c:pt idx="0">
                  <c:v>34</c:v>
                </c:pt>
                <c:pt idx="1">
                  <c:v>39</c:v>
                </c:pt>
                <c:pt idx="2">
                  <c:v>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D6D0-4B6D-890F-BC63AB5F9409}"/>
            </c:ext>
          </c:extLst>
        </c:ser>
        <c:ser>
          <c:idx val="4"/>
          <c:order val="4"/>
          <c:tx>
            <c:strRef>
              <c:f>Лист6!$A$6</c:f>
              <c:strCache>
                <c:ptCount val="1"/>
                <c:pt idx="0">
                  <c:v>Geotechnical Engineering and Engineering Geology 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6D0-4B6D-890F-BC63AB5F94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Лист6!$B$1:$D$1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Лист6!$B$6:$D$6</c:f>
              <c:numCache>
                <c:formatCode>General</c:formatCode>
                <c:ptCount val="3"/>
                <c:pt idx="0">
                  <c:v>18</c:v>
                </c:pt>
                <c:pt idx="1">
                  <c:v>16</c:v>
                </c:pt>
                <c:pt idx="2">
                  <c:v>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D6D0-4B6D-890F-BC63AB5F9409}"/>
            </c:ext>
          </c:extLst>
        </c:ser>
        <c:ser>
          <c:idx val="5"/>
          <c:order val="5"/>
          <c:tx>
            <c:strRef>
              <c:f>Лист6!$A$7</c:f>
              <c:strCache>
                <c:ptCount val="1"/>
                <c:pt idx="0">
                  <c:v> Fuel Technology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6D0-4B6D-890F-BC63AB5F94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Лист6!$B$1:$D$1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Лист6!$B$7:$D$7</c:f>
              <c:numCache>
                <c:formatCode>General</c:formatCode>
                <c:ptCount val="3"/>
                <c:pt idx="0">
                  <c:v>7</c:v>
                </c:pt>
                <c:pt idx="1">
                  <c:v>6</c:v>
                </c:pt>
                <c:pt idx="2">
                  <c:v>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D6D0-4B6D-890F-BC63AB5F94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0136024"/>
        <c:axId val="340138376"/>
      </c:lineChart>
      <c:catAx>
        <c:axId val="340136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40138376"/>
        <c:crosses val="autoZero"/>
        <c:auto val="1"/>
        <c:lblAlgn val="ctr"/>
        <c:lblOffset val="100"/>
        <c:noMultiLvlLbl val="0"/>
      </c:catAx>
      <c:valAx>
        <c:axId val="34013837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sz="800"/>
                  <a:t>Количество публикаций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40136024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legend>
      <c:legendPos val="r"/>
      <c:layout>
        <c:manualLayout>
          <c:xMode val="edge"/>
          <c:yMode val="edge"/>
          <c:x val="0.65477777777777779"/>
          <c:y val="0.19680339235547806"/>
          <c:w val="0.34522222222222221"/>
          <c:h val="0.77451499775515931"/>
        </c:manualLayout>
      </c:layout>
      <c:overlay val="0"/>
      <c:txPr>
        <a:bodyPr/>
        <a:lstStyle/>
        <a:p>
          <a:pPr>
            <a:defRPr sz="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WOS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Лист6!$A$10</c:f>
              <c:strCache>
                <c:ptCount val="1"/>
                <c:pt idx="0">
                  <c:v>Philosophy, ethics and religion 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B43-4ADD-91CB-81F8554F70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Лист6!$B$9:$D$9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Лист6!$B$10:$D$10</c:f>
              <c:numCache>
                <c:formatCode>General</c:formatCode>
                <c:ptCount val="3"/>
                <c:pt idx="0">
                  <c:v>25</c:v>
                </c:pt>
                <c:pt idx="1">
                  <c:v>72</c:v>
                </c:pt>
                <c:pt idx="2">
                  <c:v>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B43-4ADD-91CB-81F8554F70D0}"/>
            </c:ext>
          </c:extLst>
        </c:ser>
        <c:ser>
          <c:idx val="1"/>
          <c:order val="1"/>
          <c:tx>
            <c:strRef>
              <c:f>Лист6!$A$11</c:f>
              <c:strCache>
                <c:ptCount val="1"/>
                <c:pt idx="0">
                  <c:v>Psychology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B43-4ADD-91CB-81F8554F70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Лист6!$B$9:$D$9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Лист6!$B$11:$D$11</c:f>
              <c:numCache>
                <c:formatCode>General</c:formatCode>
                <c:ptCount val="3"/>
                <c:pt idx="0">
                  <c:v>52</c:v>
                </c:pt>
                <c:pt idx="1">
                  <c:v>113</c:v>
                </c:pt>
                <c:pt idx="2">
                  <c:v>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B43-4ADD-91CB-81F8554F70D0}"/>
            </c:ext>
          </c:extLst>
        </c:ser>
        <c:ser>
          <c:idx val="2"/>
          <c:order val="2"/>
          <c:tx>
            <c:strRef>
              <c:f>Лист6!$A$12</c:f>
              <c:strCache>
                <c:ptCount val="1"/>
                <c:pt idx="0">
                  <c:v>Environmental engineering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B43-4ADD-91CB-81F8554F70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Лист6!$B$9:$D$9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Лист6!$B$12:$D$12</c:f>
              <c:numCache>
                <c:formatCode>General</c:formatCode>
                <c:ptCount val="3"/>
                <c:pt idx="0">
                  <c:v>32</c:v>
                </c:pt>
                <c:pt idx="1">
                  <c:v>38</c:v>
                </c:pt>
                <c:pt idx="2">
                  <c:v>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B43-4ADD-91CB-81F8554F70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0139160"/>
        <c:axId val="340137592"/>
      </c:lineChart>
      <c:catAx>
        <c:axId val="3401391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40137592"/>
        <c:crosses val="autoZero"/>
        <c:auto val="1"/>
        <c:lblAlgn val="ctr"/>
        <c:lblOffset val="100"/>
        <c:noMultiLvlLbl val="0"/>
      </c:catAx>
      <c:valAx>
        <c:axId val="34013759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sz="800"/>
                  <a:t>Количество</a:t>
                </a:r>
                <a:r>
                  <a:rPr lang="ru-RU" sz="800" baseline="0"/>
                  <a:t> публикаций</a:t>
                </a:r>
                <a:endParaRPr lang="ru-RU" sz="8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40139160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legend>
      <c:legendPos val="r"/>
      <c:overlay val="0"/>
      <c:txPr>
        <a:bodyPr/>
        <a:lstStyle/>
        <a:p>
          <a:pPr>
            <a:defRPr sz="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SCOPUS</a:t>
            </a:r>
            <a:endParaRPr lang="ru-RU" sz="1800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Лист7!$A$2</c:f>
              <c:strCache>
                <c:ptCount val="1"/>
                <c:pt idx="0">
                  <c:v>Visual Arts and Performing Arts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8A1-4B85-B5F6-3773657A1DE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Лист7!$B$1:$D$1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Лист7!$B$2:$D$2</c:f>
              <c:numCache>
                <c:formatCode>General</c:formatCode>
                <c:ptCount val="3"/>
                <c:pt idx="0">
                  <c:v>2</c:v>
                </c:pt>
                <c:pt idx="1">
                  <c:v>33</c:v>
                </c:pt>
                <c:pt idx="2">
                  <c:v>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8A1-4B85-B5F6-3773657A1DE0}"/>
            </c:ext>
          </c:extLst>
        </c:ser>
        <c:ser>
          <c:idx val="1"/>
          <c:order val="1"/>
          <c:tx>
            <c:strRef>
              <c:f>Лист7!$A$3</c:f>
              <c:strCache>
                <c:ptCount val="1"/>
                <c:pt idx="0">
                  <c:v>General Arts and Humanities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8A1-4B85-B5F6-3773657A1DE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Лист7!$B$1:$D$1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Лист7!$B$3:$D$3</c:f>
              <c:numCache>
                <c:formatCode>General</c:formatCode>
                <c:ptCount val="3"/>
                <c:pt idx="0">
                  <c:v>26</c:v>
                </c:pt>
                <c:pt idx="1">
                  <c:v>12</c:v>
                </c:pt>
                <c:pt idx="2">
                  <c:v>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8A1-4B85-B5F6-3773657A1DE0}"/>
            </c:ext>
          </c:extLst>
        </c:ser>
        <c:ser>
          <c:idx val="2"/>
          <c:order val="2"/>
          <c:tx>
            <c:strRef>
              <c:f>Лист7!$A$4</c:f>
              <c:strCache>
                <c:ptCount val="1"/>
                <c:pt idx="0">
                  <c:v>Law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8A1-4B85-B5F6-3773657A1DE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Лист7!$B$1:$D$1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Лист7!$B$4:$D$4</c:f>
              <c:numCache>
                <c:formatCode>General</c:formatCode>
                <c:ptCount val="3"/>
                <c:pt idx="0">
                  <c:v>5</c:v>
                </c:pt>
                <c:pt idx="1">
                  <c:v>6</c:v>
                </c:pt>
                <c:pt idx="2">
                  <c:v>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8A1-4B85-B5F6-3773657A1D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0134064"/>
        <c:axId val="340134848"/>
      </c:lineChart>
      <c:catAx>
        <c:axId val="3401340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40134848"/>
        <c:crosses val="autoZero"/>
        <c:auto val="1"/>
        <c:lblAlgn val="ctr"/>
        <c:lblOffset val="100"/>
        <c:noMultiLvlLbl val="0"/>
      </c:catAx>
      <c:valAx>
        <c:axId val="34013484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Количество публикаций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340134064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800"/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WOS</a:t>
            </a:r>
            <a:endParaRPr lang="ru-RU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0089577769897359"/>
          <c:y val="0.25970629014955388"/>
          <c:w val="0.54265601135403441"/>
          <c:h val="0.60824899470827298"/>
        </c:manualLayout>
      </c:layout>
      <c:lineChart>
        <c:grouping val="standard"/>
        <c:varyColors val="0"/>
        <c:ser>
          <c:idx val="0"/>
          <c:order val="0"/>
          <c:tx>
            <c:strRef>
              <c:f>Лист7!$A$8</c:f>
              <c:strCache>
                <c:ptCount val="1"/>
                <c:pt idx="0">
                  <c:v>Art 
</c:v>
                </c:pt>
              </c:strCache>
            </c:strRef>
          </c:tx>
          <c:cat>
            <c:numRef>
              <c:f>Лист7!$B$7:$D$7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Лист7!$B$8:$D$8</c:f>
              <c:numCache>
                <c:formatCode>General</c:formatCode>
                <c:ptCount val="3"/>
                <c:pt idx="0">
                  <c:v>4</c:v>
                </c:pt>
                <c:pt idx="1">
                  <c:v>14</c:v>
                </c:pt>
                <c:pt idx="2">
                  <c:v>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340-4D5E-B53E-971EB4189F3F}"/>
            </c:ext>
          </c:extLst>
        </c:ser>
        <c:ser>
          <c:idx val="2"/>
          <c:order val="1"/>
          <c:tx>
            <c:strRef>
              <c:f>Лист7!$A$10</c:f>
              <c:strCache>
                <c:ptCount val="1"/>
                <c:pt idx="0">
                  <c:v>Film, Radio, Television </c:v>
                </c:pt>
              </c:strCache>
            </c:strRef>
          </c:tx>
          <c:cat>
            <c:numRef>
              <c:f>Лист7!$B$7:$D$7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Лист7!$B$10:$D$10</c:f>
              <c:numCache>
                <c:formatCode>General</c:formatCode>
                <c:ptCount val="3"/>
                <c:pt idx="0">
                  <c:v>2</c:v>
                </c:pt>
                <c:pt idx="1">
                  <c:v>0</c:v>
                </c:pt>
                <c:pt idx="2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340-4D5E-B53E-971EB4189F3F}"/>
            </c:ext>
          </c:extLst>
        </c:ser>
        <c:ser>
          <c:idx val="3"/>
          <c:order val="2"/>
          <c:tx>
            <c:strRef>
              <c:f>Лист7!$A$11</c:f>
              <c:strCache>
                <c:ptCount val="1"/>
                <c:pt idx="0">
                  <c:v>Literary Reviews</c:v>
                </c:pt>
              </c:strCache>
            </c:strRef>
          </c:tx>
          <c:cat>
            <c:numRef>
              <c:f>Лист7!$B$7:$D$7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Лист7!$B$11:$D$11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340-4D5E-B53E-971EB4189F3F}"/>
            </c:ext>
          </c:extLst>
        </c:ser>
        <c:ser>
          <c:idx val="4"/>
          <c:order val="3"/>
          <c:tx>
            <c:strRef>
              <c:f>Лист7!$A$13</c:f>
              <c:strCache>
                <c:ptCount val="1"/>
                <c:pt idx="0">
                  <c:v>Law</c:v>
                </c:pt>
              </c:strCache>
            </c:strRef>
          </c:tx>
          <c:cat>
            <c:numRef>
              <c:f>Лист7!$B$7:$D$7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Лист7!$B$13:$D$13</c:f>
              <c:numCache>
                <c:formatCode>General</c:formatCode>
                <c:ptCount val="3"/>
                <c:pt idx="0">
                  <c:v>8</c:v>
                </c:pt>
                <c:pt idx="1">
                  <c:v>6</c:v>
                </c:pt>
                <c:pt idx="2">
                  <c:v>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340-4D5E-B53E-971EB4189F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0719752"/>
        <c:axId val="340717400"/>
      </c:lineChart>
      <c:catAx>
        <c:axId val="340719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40717400"/>
        <c:crosses val="autoZero"/>
        <c:auto val="1"/>
        <c:lblAlgn val="ctr"/>
        <c:lblOffset val="100"/>
        <c:noMultiLvlLbl val="0"/>
      </c:catAx>
      <c:valAx>
        <c:axId val="3407174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800"/>
                </a:pPr>
                <a:r>
                  <a:rPr lang="ru-RU" sz="800"/>
                  <a:t>Количество публикаций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40719752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legend>
      <c:legendPos val="r"/>
      <c:layout>
        <c:manualLayout>
          <c:xMode val="edge"/>
          <c:yMode val="edge"/>
          <c:x val="0.62623953499558238"/>
          <c:y val="0.40195105030697081"/>
          <c:w val="0.34408231519168792"/>
          <c:h val="0.38774494090044126"/>
        </c:manualLayout>
      </c:layout>
      <c:overlay val="0"/>
      <c:txPr>
        <a:bodyPr/>
        <a:lstStyle/>
        <a:p>
          <a:pPr>
            <a:defRPr sz="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SCOPUS</a:t>
            </a:r>
            <a:endParaRPr lang="ru-RU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Лист8!$A$2</c:f>
              <c:strCache>
                <c:ptCount val="1"/>
                <c:pt idx="0">
                  <c:v>Music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AAC-4BDD-A979-E2A6D734DA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Лист8!$B$1:$D$1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Лист8!$B$2:$D$2</c:f>
              <c:numCache>
                <c:formatCode>General</c:formatCode>
                <c:ptCount val="3"/>
                <c:pt idx="0">
                  <c:v>2</c:v>
                </c:pt>
                <c:pt idx="1">
                  <c:v>15</c:v>
                </c:pt>
                <c:pt idx="2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AAC-4BDD-A979-E2A6D734DA21}"/>
            </c:ext>
          </c:extLst>
        </c:ser>
        <c:ser>
          <c:idx val="1"/>
          <c:order val="1"/>
          <c:tx>
            <c:strRef>
              <c:f>Лист8!$A$3</c:f>
              <c:strCache>
                <c:ptCount val="1"/>
                <c:pt idx="0">
                  <c:v>Communication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AAC-4BDD-A979-E2A6D734DA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Лист8!$B$1:$D$1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Лист8!$B$3:$D$3</c:f>
              <c:numCache>
                <c:formatCode>General</c:formatCode>
                <c:ptCount val="3"/>
                <c:pt idx="0">
                  <c:v>9</c:v>
                </c:pt>
                <c:pt idx="1">
                  <c:v>7</c:v>
                </c:pt>
                <c:pt idx="2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AAC-4BDD-A979-E2A6D734DA21}"/>
            </c:ext>
          </c:extLst>
        </c:ser>
        <c:ser>
          <c:idx val="2"/>
          <c:order val="2"/>
          <c:tx>
            <c:strRef>
              <c:f>Лист8!$A$4</c:f>
              <c:strCache>
                <c:ptCount val="1"/>
                <c:pt idx="0">
                  <c:v>Tourism, Leisure and Hospitality Management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AAC-4BDD-A979-E2A6D734DA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Лист8!$B$1:$D$1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Лист8!$B$4:$D$4</c:f>
              <c:numCache>
                <c:formatCode>General</c:formatCode>
                <c:ptCount val="3"/>
                <c:pt idx="0">
                  <c:v>0</c:v>
                </c:pt>
                <c:pt idx="1">
                  <c:v>2</c:v>
                </c:pt>
                <c:pt idx="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AAC-4BDD-A979-E2A6D734DA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0720536"/>
        <c:axId val="340714264"/>
      </c:lineChart>
      <c:catAx>
        <c:axId val="340720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40714264"/>
        <c:crosses val="autoZero"/>
        <c:auto val="1"/>
        <c:lblAlgn val="ctr"/>
        <c:lblOffset val="100"/>
        <c:noMultiLvlLbl val="0"/>
      </c:catAx>
      <c:valAx>
        <c:axId val="34071426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800"/>
                </a:pPr>
                <a:r>
                  <a:rPr lang="ru-RU" sz="800" dirty="0"/>
                  <a:t>Количество</a:t>
                </a:r>
                <a:r>
                  <a:rPr lang="ru-RU" sz="800" baseline="0" dirty="0"/>
                  <a:t> публикаций</a:t>
                </a:r>
                <a:endParaRPr lang="ru-RU" sz="80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40720536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legend>
      <c:legendPos val="r"/>
      <c:overlay val="0"/>
      <c:txPr>
        <a:bodyPr/>
        <a:lstStyle/>
        <a:p>
          <a:pPr>
            <a:defRPr sz="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WOS</a:t>
            </a:r>
            <a:endParaRPr lang="ru-RU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0089577769897359"/>
          <c:y val="0.28716729065100871"/>
          <c:w val="0.52714917807688311"/>
          <c:h val="0.56682576022840525"/>
        </c:manualLayout>
      </c:layout>
      <c:lineChart>
        <c:grouping val="standard"/>
        <c:varyColors val="0"/>
        <c:ser>
          <c:idx val="0"/>
          <c:order val="0"/>
          <c:tx>
            <c:strRef>
              <c:f>Лист8!$A$8</c:f>
              <c:strCache>
                <c:ptCount val="1"/>
                <c:pt idx="0">
                  <c:v>Music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7F2-4E83-9199-4D4B0ED7E1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Лист8!$B$7:$D$7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Лист8!$B$8:$D$8</c:f>
              <c:numCache>
                <c:formatCode>General</c:formatCode>
                <c:ptCount val="3"/>
                <c:pt idx="0">
                  <c:v>2</c:v>
                </c:pt>
                <c:pt idx="1">
                  <c:v>0</c:v>
                </c:pt>
                <c:pt idx="2">
                  <c:v>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7F2-4E83-9199-4D4B0ED7E122}"/>
            </c:ext>
          </c:extLst>
        </c:ser>
        <c:ser>
          <c:idx val="1"/>
          <c:order val="1"/>
          <c:tx>
            <c:strRef>
              <c:f>Лист8!$A$9</c:f>
              <c:strCache>
                <c:ptCount val="1"/>
                <c:pt idx="0">
                  <c:v>Media and communication 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7F2-4E83-9199-4D4B0ED7E1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Лист8!$B$7:$D$7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Лист8!$B$9:$D$9</c:f>
              <c:numCache>
                <c:formatCode>General</c:formatCode>
                <c:ptCount val="3"/>
                <c:pt idx="0">
                  <c:v>6</c:v>
                </c:pt>
                <c:pt idx="1">
                  <c:v>7</c:v>
                </c:pt>
                <c:pt idx="2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7F2-4E83-9199-4D4B0ED7E122}"/>
            </c:ext>
          </c:extLst>
        </c:ser>
        <c:ser>
          <c:idx val="2"/>
          <c:order val="2"/>
          <c:tx>
            <c:strRef>
              <c:f>Лист8!$A$10</c:f>
              <c:strCache>
                <c:ptCount val="1"/>
                <c:pt idx="0">
                  <c:v>Hospitality, Leisure, Sport &amp; Tourism </c:v>
                </c:pt>
              </c:strCache>
            </c:strRef>
          </c:tx>
          <c:dLbls>
            <c:dLbl>
              <c:idx val="2"/>
              <c:layout>
                <c:manualLayout>
                  <c:x val="-8.3333333333333332E-3"/>
                  <c:y val="-3.70370370370372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7F2-4E83-9199-4D4B0ED7E1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Лист8!$B$7:$D$7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Лист8!$B$10:$D$10</c:f>
              <c:numCache>
                <c:formatCode>General</c:formatCode>
                <c:ptCount val="3"/>
                <c:pt idx="0">
                  <c:v>1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7F2-4E83-9199-4D4B0ED7E1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0720928"/>
        <c:axId val="340718184"/>
      </c:lineChart>
      <c:catAx>
        <c:axId val="340720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40718184"/>
        <c:crosses val="autoZero"/>
        <c:auto val="1"/>
        <c:lblAlgn val="ctr"/>
        <c:lblOffset val="100"/>
        <c:noMultiLvlLbl val="0"/>
      </c:catAx>
      <c:valAx>
        <c:axId val="34071818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800"/>
                </a:pPr>
                <a:r>
                  <a:rPr lang="ru-RU" sz="800"/>
                  <a:t>Количество</a:t>
                </a:r>
                <a:r>
                  <a:rPr lang="ru-RU" sz="800" baseline="0"/>
                  <a:t> публикаций</a:t>
                </a:r>
                <a:endParaRPr lang="ru-RU" sz="8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40720928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legend>
      <c:legendPos val="r"/>
      <c:layout>
        <c:manualLayout>
          <c:xMode val="edge"/>
          <c:yMode val="edge"/>
          <c:x val="0.62804495577585673"/>
          <c:y val="0.34596977940582324"/>
          <c:w val="0.34475007356247434"/>
          <c:h val="0.51997198804104827"/>
        </c:manualLayout>
      </c:layout>
      <c:overlay val="0"/>
      <c:txPr>
        <a:bodyPr/>
        <a:lstStyle/>
        <a:p>
          <a:pPr>
            <a:defRPr sz="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WOS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layout>
        <c:manualLayout>
          <c:xMode val="edge"/>
          <c:yMode val="edge"/>
          <c:x val="0.44522922392160397"/>
          <c:y val="6.798566590933727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971529127690934"/>
          <c:y val="0.23780841692878768"/>
          <c:w val="0.49950016295265592"/>
          <c:h val="0.64128059299203399"/>
        </c:manualLayout>
      </c:layout>
      <c:lineChart>
        <c:grouping val="standard"/>
        <c:varyColors val="0"/>
        <c:ser>
          <c:idx val="0"/>
          <c:order val="0"/>
          <c:tx>
            <c:strRef>
              <c:f>Лист2!$A$15</c:f>
              <c:strCache>
                <c:ptCount val="1"/>
                <c:pt idx="0">
                  <c:v>Biological sciences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230-466D-8B54-398708B48F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Лист2!$B$14:$D$14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Лист2!$B$15:$D$15</c:f>
              <c:numCache>
                <c:formatCode>General</c:formatCode>
                <c:ptCount val="3"/>
                <c:pt idx="0">
                  <c:v>301</c:v>
                </c:pt>
                <c:pt idx="1">
                  <c:v>360</c:v>
                </c:pt>
                <c:pt idx="2">
                  <c:v>325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230-466D-8B54-398708B48FC0}"/>
            </c:ext>
          </c:extLst>
        </c:ser>
        <c:ser>
          <c:idx val="1"/>
          <c:order val="1"/>
          <c:tx>
            <c:strRef>
              <c:f>Лист2!$A$16</c:f>
              <c:strCache>
                <c:ptCount val="1"/>
                <c:pt idx="0">
                  <c:v>Agricultural sciences</c:v>
                </c:pt>
              </c:strCache>
            </c:strRef>
          </c:tx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230-466D-8B54-398708B48FC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230-466D-8B54-398708B48FC0}"/>
                </c:ext>
              </c:extLst>
            </c:dLbl>
            <c:dLbl>
              <c:idx val="2"/>
              <c:layout>
                <c:manualLayout>
                  <c:x val="9.4228504122496198E-3"/>
                  <c:y val="-1.13114162026685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230-466D-8B54-398708B48F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Лист2!$B$14:$D$14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Лист2!$B$16:$D$16</c:f>
              <c:numCache>
                <c:formatCode>General</c:formatCode>
                <c:ptCount val="3"/>
                <c:pt idx="0">
                  <c:v>8</c:v>
                </c:pt>
                <c:pt idx="1">
                  <c:v>22</c:v>
                </c:pt>
                <c:pt idx="2">
                  <c:v>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6230-466D-8B54-398708B48FC0}"/>
            </c:ext>
          </c:extLst>
        </c:ser>
        <c:ser>
          <c:idx val="2"/>
          <c:order val="2"/>
          <c:tx>
            <c:strRef>
              <c:f>Лист2!$A$17</c:f>
              <c:strCache>
                <c:ptCount val="1"/>
                <c:pt idx="0">
                  <c:v>Environmental Sciences</c:v>
                </c:pt>
              </c:strCache>
            </c:strRef>
          </c:tx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230-466D-8B54-398708B48FC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230-466D-8B54-398708B48FC0}"/>
                </c:ext>
              </c:extLst>
            </c:dLbl>
            <c:dLbl>
              <c:idx val="2"/>
              <c:layout>
                <c:manualLayout>
                  <c:x val="1.1778563015312132E-2"/>
                  <c:y val="-2.82807671634030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230-466D-8B54-398708B48F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Лист2!$B$14:$D$14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Лист2!$B$17:$D$17</c:f>
              <c:numCache>
                <c:formatCode>General</c:formatCode>
                <c:ptCount val="3"/>
                <c:pt idx="0">
                  <c:v>31</c:v>
                </c:pt>
                <c:pt idx="1">
                  <c:v>18</c:v>
                </c:pt>
                <c:pt idx="2">
                  <c:v>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6230-466D-8B54-398708B48FC0}"/>
            </c:ext>
          </c:extLst>
        </c:ser>
        <c:ser>
          <c:idx val="3"/>
          <c:order val="3"/>
          <c:tx>
            <c:strRef>
              <c:f>Лист2!$A$18</c:f>
              <c:strCache>
                <c:ptCount val="1"/>
                <c:pt idx="0">
                  <c:v>Environmental biotechnology</c:v>
                </c:pt>
              </c:strCache>
            </c:strRef>
          </c:tx>
          <c:dLbls>
            <c:dLbl>
              <c:idx val="2"/>
              <c:layout>
                <c:manualLayout>
                  <c:x val="-1.1778563015312219E-2"/>
                  <c:y val="5.65570810133415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230-466D-8B54-398708B48F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Лист2!$B$14:$D$14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Лист2!$B$18:$D$18</c:f>
              <c:numCache>
                <c:formatCode>General</c:formatCode>
                <c:ptCount val="3"/>
                <c:pt idx="0">
                  <c:v>41</c:v>
                </c:pt>
                <c:pt idx="1">
                  <c:v>20</c:v>
                </c:pt>
                <c:pt idx="2">
                  <c:v>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6230-466D-8B54-398708B48FC0}"/>
            </c:ext>
          </c:extLst>
        </c:ser>
        <c:ser>
          <c:idx val="4"/>
          <c:order val="4"/>
          <c:tx>
            <c:strRef>
              <c:f>Лист2!$A$19</c:f>
              <c:strCache>
                <c:ptCount val="1"/>
                <c:pt idx="0">
                  <c:v>Pharmacology</c:v>
                </c:pt>
              </c:strCache>
            </c:strRef>
          </c:tx>
          <c:dLbls>
            <c:dLbl>
              <c:idx val="2"/>
              <c:layout>
                <c:manualLayout>
                  <c:x val="-4.7114252061248524E-3"/>
                  <c:y val="-1.9794978354670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230-466D-8B54-398708B48F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Лист2!$B$14:$D$14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Лист2!$B$19:$D$19</c:f>
              <c:numCache>
                <c:formatCode>General</c:formatCode>
                <c:ptCount val="3"/>
                <c:pt idx="0">
                  <c:v>20</c:v>
                </c:pt>
                <c:pt idx="1">
                  <c:v>20</c:v>
                </c:pt>
                <c:pt idx="2">
                  <c:v>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6230-466D-8B54-398708B48FC0}"/>
            </c:ext>
          </c:extLst>
        </c:ser>
        <c:ser>
          <c:idx val="5"/>
          <c:order val="5"/>
          <c:tx>
            <c:strRef>
              <c:f>Лист2!$A$20</c:f>
              <c:strCache>
                <c:ptCount val="1"/>
                <c:pt idx="0">
                  <c:v>Neurosciences</c:v>
                </c:pt>
              </c:strCache>
            </c:strRef>
          </c:tx>
          <c:dLbls>
            <c:dLbl>
              <c:idx val="2"/>
              <c:layout>
                <c:manualLayout>
                  <c:x val="-1.1778563015312132E-2"/>
                  <c:y val="-3.5731605922728775E-2"/>
                </c:manualLayout>
              </c:layout>
              <c:spPr/>
              <c:txPr>
                <a:bodyPr/>
                <a:lstStyle/>
                <a:p>
                  <a:pPr>
                    <a:defRPr sz="7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230-466D-8B54-398708B48F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Лист2!$B$14:$D$14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Лист2!$B$20:$D$20</c:f>
              <c:numCache>
                <c:formatCode>General</c:formatCode>
                <c:ptCount val="3"/>
                <c:pt idx="0">
                  <c:v>27</c:v>
                </c:pt>
                <c:pt idx="1">
                  <c:v>42</c:v>
                </c:pt>
                <c:pt idx="2">
                  <c:v>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6230-466D-8B54-398708B48FC0}"/>
            </c:ext>
          </c:extLst>
        </c:ser>
        <c:ser>
          <c:idx val="6"/>
          <c:order val="6"/>
          <c:tx>
            <c:strRef>
              <c:f>Лист2!$A$21</c:f>
              <c:strCache>
                <c:ptCount val="1"/>
                <c:pt idx="0">
                  <c:v>Computer and  information sciences </c:v>
                </c:pt>
              </c:strCache>
            </c:strRef>
          </c:tx>
          <c:dLbls>
            <c:dLbl>
              <c:idx val="2"/>
              <c:layout>
                <c:manualLayout>
                  <c:x val="-9.4228504122497916E-3"/>
                  <c:y val="-3.27198293759659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6230-466D-8B54-398708B48F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Лист2!$B$14:$D$14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Лист2!$B$21:$D$21</c:f>
              <c:numCache>
                <c:formatCode>General</c:formatCode>
                <c:ptCount val="3"/>
                <c:pt idx="0">
                  <c:v>98</c:v>
                </c:pt>
                <c:pt idx="1">
                  <c:v>158</c:v>
                </c:pt>
                <c:pt idx="2">
                  <c:v>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6230-466D-8B54-398708B48FC0}"/>
            </c:ext>
          </c:extLst>
        </c:ser>
        <c:ser>
          <c:idx val="7"/>
          <c:order val="7"/>
          <c:tx>
            <c:strRef>
              <c:f>Лист2!$A$24</c:f>
              <c:strCache>
                <c:ptCount val="1"/>
                <c:pt idx="0">
                  <c:v>Earth and related environmental sciences     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6230-466D-8B54-398708B48F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Лист2!$B$14:$D$14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Лист2!$B$24:$D$24</c:f>
              <c:numCache>
                <c:formatCode>General</c:formatCode>
                <c:ptCount val="3"/>
                <c:pt idx="0">
                  <c:v>240</c:v>
                </c:pt>
                <c:pt idx="1">
                  <c:v>282</c:v>
                </c:pt>
                <c:pt idx="2">
                  <c:v>253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6230-466D-8B54-398708B48F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4537056"/>
        <c:axId val="304540584"/>
      </c:lineChart>
      <c:catAx>
        <c:axId val="304537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04540584"/>
        <c:crosses val="autoZero"/>
        <c:auto val="1"/>
        <c:lblAlgn val="ctr"/>
        <c:lblOffset val="100"/>
        <c:noMultiLvlLbl val="0"/>
      </c:catAx>
      <c:valAx>
        <c:axId val="30454058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800"/>
                </a:pPr>
                <a:r>
                  <a:rPr lang="ru-RU" sz="800"/>
                  <a:t>Количество публикаций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04537056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legend>
      <c:legendPos val="r"/>
      <c:layout>
        <c:manualLayout>
          <c:xMode val="edge"/>
          <c:yMode val="edge"/>
          <c:x val="0.62298668719176709"/>
          <c:y val="0.21035763453074638"/>
          <c:w val="0.37701331280823286"/>
          <c:h val="0.75734937675153513"/>
        </c:manualLayout>
      </c:layout>
      <c:overlay val="0"/>
      <c:txPr>
        <a:bodyPr/>
        <a:lstStyle/>
        <a:p>
          <a:pPr>
            <a:defRPr sz="7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SCOPUS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Лист3!$A$2</c:f>
              <c:strCache>
                <c:ptCount val="1"/>
                <c:pt idx="0">
                  <c:v>Social Sciences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9CE-4BAE-B0F9-9E63C78C21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Лист3!$B$1:$D$1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Лист3!$B$2:$D$2</c:f>
              <c:numCache>
                <c:formatCode>General</c:formatCode>
                <c:ptCount val="3"/>
                <c:pt idx="0">
                  <c:v>175</c:v>
                </c:pt>
                <c:pt idx="1">
                  <c:v>256</c:v>
                </c:pt>
                <c:pt idx="2">
                  <c:v>356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9CE-4BAE-B0F9-9E63C78C2133}"/>
            </c:ext>
          </c:extLst>
        </c:ser>
        <c:ser>
          <c:idx val="1"/>
          <c:order val="1"/>
          <c:tx>
            <c:strRef>
              <c:f>Лист3!$A$3</c:f>
              <c:strCache>
                <c:ptCount val="1"/>
                <c:pt idx="0">
                  <c:v>Business, management and accounting</c:v>
                </c:pt>
              </c:strCache>
            </c:strRef>
          </c:tx>
          <c:dLbls>
            <c:dLbl>
              <c:idx val="2"/>
              <c:layout>
                <c:manualLayout>
                  <c:x val="-2.7777777777777779E-3"/>
                  <c:y val="-3.7037037037037035E-2"/>
                </c:manualLayout>
              </c:layout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9CE-4BAE-B0F9-9E63C78C213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Лист3!$B$1:$D$1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Лист3!$B$3:$D$3</c:f>
              <c:numCache>
                <c:formatCode>General</c:formatCode>
                <c:ptCount val="3"/>
                <c:pt idx="0">
                  <c:v>50</c:v>
                </c:pt>
                <c:pt idx="1">
                  <c:v>95</c:v>
                </c:pt>
                <c:pt idx="2">
                  <c:v>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9CE-4BAE-B0F9-9E63C78C2133}"/>
            </c:ext>
          </c:extLst>
        </c:ser>
        <c:ser>
          <c:idx val="2"/>
          <c:order val="2"/>
          <c:tx>
            <c:strRef>
              <c:f>Лист3!$A$4</c:f>
              <c:strCache>
                <c:ptCount val="1"/>
                <c:pt idx="0">
                  <c:v>Economics, Econometrics and Finance</c:v>
                </c:pt>
              </c:strCache>
            </c:strRef>
          </c:tx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9CE-4BAE-B0F9-9E63C78C213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9CE-4BAE-B0F9-9E63C78C21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Лист3!$B$1:$D$1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Лист3!$B$4:$D$4</c:f>
              <c:numCache>
                <c:formatCode>General</c:formatCode>
                <c:ptCount val="3"/>
                <c:pt idx="0">
                  <c:v>48</c:v>
                </c:pt>
                <c:pt idx="1">
                  <c:v>63</c:v>
                </c:pt>
                <c:pt idx="2">
                  <c:v>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9CE-4BAE-B0F9-9E63C78C2133}"/>
            </c:ext>
          </c:extLst>
        </c:ser>
        <c:ser>
          <c:idx val="3"/>
          <c:order val="3"/>
          <c:tx>
            <c:strRef>
              <c:f>Лист3!$A$5</c:f>
              <c:strCache>
                <c:ptCount val="1"/>
                <c:pt idx="0">
                  <c:v>Decision Sciences</c:v>
                </c:pt>
              </c:strCache>
            </c:strRef>
          </c:tx>
          <c:dLbls>
            <c:dLbl>
              <c:idx val="2"/>
              <c:layout>
                <c:manualLayout>
                  <c:x val="-5.5555555555555558E-3"/>
                  <c:y val="2.3148148148148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9CE-4BAE-B0F9-9E63C78C21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Лист3!$B$1:$D$1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Лист3!$B$5:$D$5</c:f>
              <c:numCache>
                <c:formatCode>General</c:formatCode>
                <c:ptCount val="3"/>
                <c:pt idx="0">
                  <c:v>27</c:v>
                </c:pt>
                <c:pt idx="1">
                  <c:v>79</c:v>
                </c:pt>
                <c:pt idx="2">
                  <c:v>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09CE-4BAE-B0F9-9E63C78C2133}"/>
            </c:ext>
          </c:extLst>
        </c:ser>
        <c:ser>
          <c:idx val="4"/>
          <c:order val="4"/>
          <c:tx>
            <c:strRef>
              <c:f>Лист3!$A$6</c:f>
              <c:strCache>
                <c:ptCount val="1"/>
                <c:pt idx="0">
                  <c:v>Medicine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9CE-4BAE-B0F9-9E63C78C21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Лист3!$B$1:$D$1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Лист3!$B$6:$D$6</c:f>
              <c:numCache>
                <c:formatCode>General</c:formatCode>
                <c:ptCount val="3"/>
                <c:pt idx="0">
                  <c:v>130</c:v>
                </c:pt>
                <c:pt idx="1">
                  <c:v>188</c:v>
                </c:pt>
                <c:pt idx="2">
                  <c:v>219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09CE-4BAE-B0F9-9E63C78C2133}"/>
            </c:ext>
          </c:extLst>
        </c:ser>
        <c:ser>
          <c:idx val="5"/>
          <c:order val="5"/>
          <c:tx>
            <c:strRef>
              <c:f>Лист3!$A$7</c:f>
              <c:strCache>
                <c:ptCount val="1"/>
                <c:pt idx="0">
                  <c:v>Dentistry</c:v>
                </c:pt>
              </c:strCache>
            </c:strRef>
          </c:tx>
          <c:dLbls>
            <c:dLbl>
              <c:idx val="2"/>
              <c:layout>
                <c:manualLayout>
                  <c:x val="-2.7777777777777779E-3"/>
                  <c:y val="-2.2824532958236336E-2"/>
                </c:manualLayout>
              </c:layout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9CE-4BAE-B0F9-9E63C78C213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Лист3!$B$1:$D$1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Лист3!$B$7:$D$7</c:f>
              <c:numCache>
                <c:formatCode>General</c:formatCode>
                <c:ptCount val="3"/>
                <c:pt idx="0">
                  <c:v>2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09CE-4BAE-B0F9-9E63C78C2133}"/>
            </c:ext>
          </c:extLst>
        </c:ser>
        <c:ser>
          <c:idx val="6"/>
          <c:order val="6"/>
          <c:tx>
            <c:strRef>
              <c:f>Лист3!$A$8</c:f>
              <c:strCache>
                <c:ptCount val="1"/>
                <c:pt idx="0">
                  <c:v>Nursing</c:v>
                </c:pt>
              </c:strCache>
            </c:strRef>
          </c:tx>
          <c:dLbls>
            <c:dLbl>
              <c:idx val="2"/>
              <c:layout>
                <c:manualLayout>
                  <c:x val="-4.4444444444444543E-2"/>
                  <c:y val="-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9CE-4BAE-B0F9-9E63C78C21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Лист3!$B$1:$D$1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Лист3!$B$8:$D$8</c:f>
              <c:numCache>
                <c:formatCode>General</c:formatCode>
                <c:ptCount val="3"/>
                <c:pt idx="0">
                  <c:v>6</c:v>
                </c:pt>
                <c:pt idx="1">
                  <c:v>9</c:v>
                </c:pt>
                <c:pt idx="2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09CE-4BAE-B0F9-9E63C78C21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4539016"/>
        <c:axId val="304535488"/>
      </c:lineChart>
      <c:catAx>
        <c:axId val="304539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04535488"/>
        <c:crosses val="autoZero"/>
        <c:auto val="1"/>
        <c:lblAlgn val="ctr"/>
        <c:lblOffset val="100"/>
        <c:noMultiLvlLbl val="0"/>
      </c:catAx>
      <c:valAx>
        <c:axId val="30453548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sz="800"/>
                  <a:t>Количество публикаций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04539016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legend>
      <c:legendPos val="r"/>
      <c:layout>
        <c:manualLayout>
          <c:xMode val="edge"/>
          <c:yMode val="edge"/>
          <c:x val="0.69260209107228132"/>
          <c:y val="0.22674564939667735"/>
          <c:w val="0.30739790892771868"/>
          <c:h val="0.73561782807469622"/>
        </c:manualLayout>
      </c:layout>
      <c:overlay val="0"/>
      <c:txPr>
        <a:bodyPr/>
        <a:lstStyle/>
        <a:p>
          <a:pPr>
            <a:defRPr sz="7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WOS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layout>
        <c:manualLayout>
          <c:xMode val="edge"/>
          <c:yMode val="edge"/>
          <c:x val="0.44147945599486227"/>
          <c:y val="6.591758744461058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764382716266117"/>
          <c:y val="0.2515357571061943"/>
          <c:w val="0.53222406290551805"/>
          <c:h val="0.62057374252882891"/>
        </c:manualLayout>
      </c:layout>
      <c:lineChart>
        <c:grouping val="standard"/>
        <c:varyColors val="0"/>
        <c:ser>
          <c:idx val="0"/>
          <c:order val="0"/>
          <c:tx>
            <c:strRef>
              <c:f>Лист3!$A$11</c:f>
              <c:strCache>
                <c:ptCount val="1"/>
                <c:pt idx="0">
                  <c:v>Sociology 
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4A7-4A9D-94F1-9D769DD78A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Лист3!$B$10:$D$10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Лист3!$B$11:$D$11</c:f>
              <c:numCache>
                <c:formatCode>General</c:formatCode>
                <c:ptCount val="3"/>
                <c:pt idx="0">
                  <c:v>23</c:v>
                </c:pt>
                <c:pt idx="1">
                  <c:v>69</c:v>
                </c:pt>
                <c:pt idx="2">
                  <c:v>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4A7-4A9D-94F1-9D769DD78AE0}"/>
            </c:ext>
          </c:extLst>
        </c:ser>
        <c:ser>
          <c:idx val="1"/>
          <c:order val="1"/>
          <c:tx>
            <c:strRef>
              <c:f>Лист3!$A$12</c:f>
              <c:strCache>
                <c:ptCount val="1"/>
                <c:pt idx="0">
                  <c:v>Social Sciences, Interdisciplinary 
</c:v>
                </c:pt>
              </c:strCache>
            </c:strRef>
          </c:tx>
          <c:dLbls>
            <c:dLbl>
              <c:idx val="2"/>
              <c:layout>
                <c:manualLayout>
                  <c:x val="-1.0185067526415994E-16"/>
                  <c:y val="4.16666666666664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4A7-4A9D-94F1-9D769DD78A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Лист3!$B$10:$D$10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Лист3!$B$12:$D$12</c:f>
              <c:numCache>
                <c:formatCode>General</c:formatCode>
                <c:ptCount val="3"/>
                <c:pt idx="0">
                  <c:v>29</c:v>
                </c:pt>
                <c:pt idx="1">
                  <c:v>92</c:v>
                </c:pt>
                <c:pt idx="2">
                  <c:v>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4A7-4A9D-94F1-9D769DD78AE0}"/>
            </c:ext>
          </c:extLst>
        </c:ser>
        <c:ser>
          <c:idx val="2"/>
          <c:order val="2"/>
          <c:tx>
            <c:strRef>
              <c:f>Лист3!$A$13</c:f>
              <c:strCache>
                <c:ptCount val="1"/>
                <c:pt idx="0">
                  <c:v>Economics and business 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4A7-4A9D-94F1-9D769DD78A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Лист3!$B$10:$D$10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Лист3!$B$13:$D$13</c:f>
              <c:numCache>
                <c:formatCode>General</c:formatCode>
                <c:ptCount val="3"/>
                <c:pt idx="0">
                  <c:v>34</c:v>
                </c:pt>
                <c:pt idx="1">
                  <c:v>112</c:v>
                </c:pt>
                <c:pt idx="2">
                  <c:v>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64A7-4A9D-94F1-9D769DD78AE0}"/>
            </c:ext>
          </c:extLst>
        </c:ser>
        <c:ser>
          <c:idx val="3"/>
          <c:order val="3"/>
          <c:tx>
            <c:strRef>
              <c:f>Лист3!$A$14</c:f>
              <c:strCache>
                <c:ptCount val="1"/>
                <c:pt idx="0">
                  <c:v>Basic medical research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4A7-4A9D-94F1-9D769DD78A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Лист3!$B$10:$D$10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Лист3!$B$14:$D$14</c:f>
              <c:numCache>
                <c:formatCode>General</c:formatCode>
                <c:ptCount val="3"/>
                <c:pt idx="0">
                  <c:v>83</c:v>
                </c:pt>
                <c:pt idx="1">
                  <c:v>118</c:v>
                </c:pt>
                <c:pt idx="2">
                  <c:v>116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64A7-4A9D-94F1-9D769DD78AE0}"/>
            </c:ext>
          </c:extLst>
        </c:ser>
        <c:ser>
          <c:idx val="4"/>
          <c:order val="4"/>
          <c:tx>
            <c:strRef>
              <c:f>Лист3!$A$15</c:f>
              <c:strCache>
                <c:ptCount val="1"/>
                <c:pt idx="0">
                  <c:v>Clinical medicine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4A7-4A9D-94F1-9D769DD78A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Лист3!$B$10:$D$10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Лист3!$B$15:$D$15</c:f>
              <c:numCache>
                <c:formatCode>General</c:formatCode>
                <c:ptCount val="3"/>
                <c:pt idx="0">
                  <c:v>64</c:v>
                </c:pt>
                <c:pt idx="1">
                  <c:v>102</c:v>
                </c:pt>
                <c:pt idx="2">
                  <c:v>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64A7-4A9D-94F1-9D769DD78AE0}"/>
            </c:ext>
          </c:extLst>
        </c:ser>
        <c:ser>
          <c:idx val="5"/>
          <c:order val="5"/>
          <c:tx>
            <c:strRef>
              <c:f>Лист3!$A$16</c:f>
              <c:strCache>
                <c:ptCount val="1"/>
                <c:pt idx="0">
                  <c:v>Health sciences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4A7-4A9D-94F1-9D769DD78A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Лист3!$B$10:$D$10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Лист3!$B$16:$D$16</c:f>
              <c:numCache>
                <c:formatCode>General</c:formatCode>
                <c:ptCount val="3"/>
                <c:pt idx="0">
                  <c:v>16</c:v>
                </c:pt>
                <c:pt idx="1">
                  <c:v>24</c:v>
                </c:pt>
                <c:pt idx="2">
                  <c:v>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64A7-4A9D-94F1-9D769DD78A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4533528"/>
        <c:axId val="304533920"/>
      </c:lineChart>
      <c:catAx>
        <c:axId val="304533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04533920"/>
        <c:crosses val="autoZero"/>
        <c:auto val="1"/>
        <c:lblAlgn val="ctr"/>
        <c:lblOffset val="100"/>
        <c:noMultiLvlLbl val="0"/>
      </c:catAx>
      <c:valAx>
        <c:axId val="30453392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sz="800"/>
                  <a:t>Количество</a:t>
                </a:r>
                <a:r>
                  <a:rPr lang="ru-RU" sz="800" baseline="0"/>
                  <a:t> публикаций</a:t>
                </a:r>
                <a:endParaRPr lang="ru-RU" sz="8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04533528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legend>
      <c:legendPos val="r"/>
      <c:layout>
        <c:manualLayout>
          <c:xMode val="edge"/>
          <c:yMode val="edge"/>
          <c:x val="0.68073161205923183"/>
          <c:y val="0.28589925131398713"/>
          <c:w val="0.31926838794076834"/>
          <c:h val="0.51989017195666709"/>
        </c:manualLayout>
      </c:layout>
      <c:overlay val="0"/>
      <c:txPr>
        <a:bodyPr/>
        <a:lstStyle/>
        <a:p>
          <a:pPr>
            <a:defRPr sz="7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SCOPUS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layout>
        <c:manualLayout>
          <c:xMode val="edge"/>
          <c:yMode val="edge"/>
          <c:x val="0.42482633420822397"/>
          <c:y val="5.4649182370776199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Лист4!$A$2</c:f>
              <c:strCache>
                <c:ptCount val="1"/>
                <c:pt idx="0">
                  <c:v>Control and Systems Engineering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3AF-4C6D-BDCE-500521D345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Лист4!$B$1:$D$1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Лист4!$B$2:$D$2</c:f>
              <c:numCache>
                <c:formatCode>General</c:formatCode>
                <c:ptCount val="3"/>
                <c:pt idx="0">
                  <c:v>287</c:v>
                </c:pt>
                <c:pt idx="1">
                  <c:v>98</c:v>
                </c:pt>
                <c:pt idx="2">
                  <c:v>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3AF-4C6D-BDCE-500521D34516}"/>
            </c:ext>
          </c:extLst>
        </c:ser>
        <c:ser>
          <c:idx val="1"/>
          <c:order val="1"/>
          <c:tx>
            <c:strRef>
              <c:f>Лист4!$A$3</c:f>
              <c:strCache>
                <c:ptCount val="1"/>
                <c:pt idx="0">
                  <c:v>Archeology (arts and humanities)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3AF-4C6D-BDCE-500521D345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Лист4!$B$1:$D$1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Лист4!$B$3:$D$3</c:f>
              <c:numCache>
                <c:formatCode>General</c:formatCode>
                <c:ptCount val="3"/>
                <c:pt idx="0">
                  <c:v>7</c:v>
                </c:pt>
                <c:pt idx="1">
                  <c:v>14</c:v>
                </c:pt>
                <c:pt idx="2">
                  <c:v>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3AF-4C6D-BDCE-500521D34516}"/>
            </c:ext>
          </c:extLst>
        </c:ser>
        <c:ser>
          <c:idx val="2"/>
          <c:order val="2"/>
          <c:tx>
            <c:strRef>
              <c:f>Лист4!$A$4</c:f>
              <c:strCache>
                <c:ptCount val="1"/>
                <c:pt idx="0">
                  <c:v>History</c:v>
                </c:pt>
              </c:strCache>
            </c:strRef>
          </c:tx>
          <c:cat>
            <c:numRef>
              <c:f>Лист4!$B$1:$D$1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Лист4!$B$4:$D$4</c:f>
              <c:numCache>
                <c:formatCode>General</c:formatCode>
                <c:ptCount val="3"/>
                <c:pt idx="0">
                  <c:v>74</c:v>
                </c:pt>
                <c:pt idx="1">
                  <c:v>123</c:v>
                </c:pt>
                <c:pt idx="2">
                  <c:v>156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3AF-4C6D-BDCE-500521D34516}"/>
            </c:ext>
          </c:extLst>
        </c:ser>
        <c:ser>
          <c:idx val="3"/>
          <c:order val="3"/>
          <c:tx>
            <c:strRef>
              <c:f>Лист4!$A$5</c:f>
              <c:strCache>
                <c:ptCount val="1"/>
                <c:pt idx="0">
                  <c:v>Computer Science Applications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3AF-4C6D-BDCE-500521D345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Лист4!$B$1:$D$1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Лист4!$B$5:$D$5</c:f>
              <c:numCache>
                <c:formatCode>General</c:formatCode>
                <c:ptCount val="3"/>
                <c:pt idx="0">
                  <c:v>53</c:v>
                </c:pt>
                <c:pt idx="1">
                  <c:v>90</c:v>
                </c:pt>
                <c:pt idx="2">
                  <c:v>117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3AF-4C6D-BDCE-500521D34516}"/>
            </c:ext>
          </c:extLst>
        </c:ser>
        <c:ser>
          <c:idx val="4"/>
          <c:order val="4"/>
          <c:tx>
            <c:strRef>
              <c:f>Лист4!$A$6</c:f>
              <c:strCache>
                <c:ptCount val="1"/>
                <c:pt idx="0">
                  <c:v>Software</c:v>
                </c:pt>
              </c:strCache>
            </c:strRef>
          </c:tx>
          <c:dLbls>
            <c:dLbl>
              <c:idx val="2"/>
              <c:layout>
                <c:manualLayout>
                  <c:x val="-8.3333333333334356E-3"/>
                  <c:y val="-3.7037037037037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3AF-4C6D-BDCE-500521D345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Лист4!$B$1:$D$1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Лист4!$B$6:$D$6</c:f>
              <c:numCache>
                <c:formatCode>General</c:formatCode>
                <c:ptCount val="3"/>
                <c:pt idx="0">
                  <c:v>23</c:v>
                </c:pt>
                <c:pt idx="1">
                  <c:v>62</c:v>
                </c:pt>
                <c:pt idx="2">
                  <c:v>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B3AF-4C6D-BDCE-500521D34516}"/>
            </c:ext>
          </c:extLst>
        </c:ser>
        <c:ser>
          <c:idx val="5"/>
          <c:order val="5"/>
          <c:tx>
            <c:strRef>
              <c:f>Лист4!$A$7</c:f>
              <c:strCache>
                <c:ptCount val="1"/>
                <c:pt idx="0">
                  <c:v>History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3AF-4C6D-BDCE-500521D345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Лист4!$B$1:$D$1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Лист4!$B$7:$D$7</c:f>
              <c:numCache>
                <c:formatCode>General</c:formatCode>
                <c:ptCount val="3"/>
                <c:pt idx="0">
                  <c:v>74</c:v>
                </c:pt>
                <c:pt idx="1">
                  <c:v>123</c:v>
                </c:pt>
                <c:pt idx="2">
                  <c:v>156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B3AF-4C6D-BDCE-500521D345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4538624"/>
        <c:axId val="304534312"/>
      </c:lineChart>
      <c:catAx>
        <c:axId val="3045386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04534312"/>
        <c:crosses val="autoZero"/>
        <c:auto val="1"/>
        <c:lblAlgn val="ctr"/>
        <c:lblOffset val="100"/>
        <c:noMultiLvlLbl val="0"/>
      </c:catAx>
      <c:valAx>
        <c:axId val="30453431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sz="800"/>
                  <a:t>Количество</a:t>
                </a:r>
                <a:r>
                  <a:rPr lang="ru-RU" sz="800" baseline="0"/>
                  <a:t> публикаций</a:t>
                </a:r>
                <a:endParaRPr lang="ru-RU" sz="8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04538624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65617871106497505"/>
          <c:y val="0.33565448352564364"/>
          <c:w val="0.34382128893502489"/>
          <c:h val="0.41460775782851966"/>
        </c:manualLayout>
      </c:layout>
      <c:overlay val="0"/>
      <c:txPr>
        <a:bodyPr/>
        <a:lstStyle/>
        <a:p>
          <a:pPr>
            <a:defRPr sz="7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WOS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114132422636756"/>
          <c:y val="0.25381726002886307"/>
          <c:w val="0.55037857672364388"/>
          <c:h val="0.6171322353438593"/>
        </c:manualLayout>
      </c:layout>
      <c:lineChart>
        <c:grouping val="standard"/>
        <c:varyColors val="0"/>
        <c:ser>
          <c:idx val="0"/>
          <c:order val="0"/>
          <c:tx>
            <c:strRef>
              <c:f>Лист4!$A$10</c:f>
              <c:strCache>
                <c:ptCount val="1"/>
                <c:pt idx="0">
                  <c:v>Automation &amp; control systems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38F-4909-A146-C4216BB6BC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Лист4!$B$9:$D$9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Лист4!$B$10:$D$10</c:f>
              <c:numCache>
                <c:formatCode>General</c:formatCode>
                <c:ptCount val="3"/>
                <c:pt idx="0">
                  <c:v>205</c:v>
                </c:pt>
                <c:pt idx="1">
                  <c:v>62</c:v>
                </c:pt>
                <c:pt idx="2">
                  <c:v>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38F-4909-A146-C4216BB6BC9F}"/>
            </c:ext>
          </c:extLst>
        </c:ser>
        <c:ser>
          <c:idx val="1"/>
          <c:order val="1"/>
          <c:tx>
            <c:strRef>
              <c:f>Лист4!$A$11</c:f>
              <c:strCache>
                <c:ptCount val="1"/>
                <c:pt idx="0">
                  <c:v>Robotics</c:v>
                </c:pt>
              </c:strCache>
            </c:strRef>
          </c:tx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38F-4909-A146-C4216BB6BC9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38F-4909-A146-C4216BB6BC9F}"/>
                </c:ext>
              </c:extLst>
            </c:dLbl>
            <c:dLbl>
              <c:idx val="2"/>
              <c:layout>
                <c:manualLayout>
                  <c:x val="3.3333333333333333E-2"/>
                  <c:y val="-1.07671586400937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38F-4909-A146-C4216BB6BC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Лист4!$B$9:$D$9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Лист4!$B$11:$D$11</c:f>
              <c:numCache>
                <c:formatCode>General</c:formatCode>
                <c:ptCount val="3"/>
                <c:pt idx="0">
                  <c:v>12</c:v>
                </c:pt>
                <c:pt idx="1">
                  <c:v>3</c:v>
                </c:pt>
                <c:pt idx="2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38F-4909-A146-C4216BB6BC9F}"/>
            </c:ext>
          </c:extLst>
        </c:ser>
        <c:ser>
          <c:idx val="2"/>
          <c:order val="2"/>
          <c:tx>
            <c:strRef>
              <c:f>Лист4!$A$12</c:f>
              <c:strCache>
                <c:ptCount val="1"/>
                <c:pt idx="0">
                  <c:v>History and archaeology 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38F-4909-A146-C4216BB6BC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Лист4!$B$9:$D$9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Лист4!$B$12:$D$12</c:f>
              <c:numCache>
                <c:formatCode>General</c:formatCode>
                <c:ptCount val="3"/>
                <c:pt idx="0">
                  <c:v>33</c:v>
                </c:pt>
                <c:pt idx="1">
                  <c:v>103</c:v>
                </c:pt>
                <c:pt idx="2">
                  <c:v>105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38F-4909-A146-C4216BB6BC9F}"/>
            </c:ext>
          </c:extLst>
        </c:ser>
        <c:ser>
          <c:idx val="3"/>
          <c:order val="3"/>
          <c:tx>
            <c:strRef>
              <c:f>Лист4!$A$13</c:f>
              <c:strCache>
                <c:ptCount val="1"/>
                <c:pt idx="0">
                  <c:v>Computer science, interdisciplinary
applications</c:v>
                </c:pt>
              </c:strCache>
            </c:strRef>
          </c:tx>
          <c:dLbls>
            <c:dLbl>
              <c:idx val="2"/>
              <c:layout>
                <c:manualLayout>
                  <c:x val="-2.5000000000000001E-2"/>
                  <c:y val="-2.15343172801874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38F-4909-A146-C4216BB6BC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Лист4!$B$9:$D$9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Лист4!$B$13:$D$13</c:f>
              <c:numCache>
                <c:formatCode>General</c:formatCode>
                <c:ptCount val="3"/>
                <c:pt idx="0">
                  <c:v>32</c:v>
                </c:pt>
                <c:pt idx="1">
                  <c:v>68</c:v>
                </c:pt>
                <c:pt idx="2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E38F-4909-A146-C4216BB6BC9F}"/>
            </c:ext>
          </c:extLst>
        </c:ser>
        <c:ser>
          <c:idx val="4"/>
          <c:order val="4"/>
          <c:tx>
            <c:strRef>
              <c:f>Лист4!$A$14</c:f>
              <c:strCache>
                <c:ptCount val="1"/>
                <c:pt idx="0">
                  <c:v>Computer science, softwareengineering</c:v>
                </c:pt>
              </c:strCache>
            </c:strRef>
          </c:tx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38F-4909-A146-C4216BB6BC9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38F-4909-A146-C4216BB6BC9F}"/>
                </c:ext>
              </c:extLst>
            </c:dLbl>
            <c:dLbl>
              <c:idx val="2"/>
              <c:layout>
                <c:manualLayout>
                  <c:x val="1.6666666666666666E-2"/>
                  <c:y val="-7.17810576006235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38F-4909-A146-C4216BB6BC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Лист4!$B$9:$D$9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Лист4!$B$14:$D$14</c:f>
              <c:numCache>
                <c:formatCode>General</c:formatCode>
                <c:ptCount val="3"/>
                <c:pt idx="0">
                  <c:v>19</c:v>
                </c:pt>
                <c:pt idx="1">
                  <c:v>22</c:v>
                </c:pt>
                <c:pt idx="2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E38F-4909-A146-C4216BB6BC9F}"/>
            </c:ext>
          </c:extLst>
        </c:ser>
        <c:ser>
          <c:idx val="5"/>
          <c:order val="5"/>
          <c:tx>
            <c:strRef>
              <c:f>Лист4!$A$15</c:f>
              <c:strCache>
                <c:ptCount val="1"/>
                <c:pt idx="0">
                  <c:v>Asian Studies 
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38F-4909-A146-C4216BB6BC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Лист4!$B$9:$D$9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Лист4!$B$15:$D$15</c:f>
              <c:numCache>
                <c:formatCode>General</c:formatCode>
                <c:ptCount val="3"/>
                <c:pt idx="0">
                  <c:v>6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E38F-4909-A146-C4216BB6BC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4534704"/>
        <c:axId val="304535096"/>
      </c:lineChart>
      <c:catAx>
        <c:axId val="3045347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04535096"/>
        <c:crosses val="autoZero"/>
        <c:auto val="1"/>
        <c:lblAlgn val="ctr"/>
        <c:lblOffset val="100"/>
        <c:noMultiLvlLbl val="0"/>
      </c:catAx>
      <c:valAx>
        <c:axId val="30453509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sz="800"/>
                  <a:t>Количество</a:t>
                </a:r>
                <a:r>
                  <a:rPr lang="ru-RU" sz="800" baseline="0"/>
                  <a:t> публикаций</a:t>
                </a:r>
                <a:endParaRPr lang="ru-RU" sz="8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04534704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legend>
      <c:legendPos val="r"/>
      <c:layout>
        <c:manualLayout>
          <c:xMode val="edge"/>
          <c:yMode val="edge"/>
          <c:x val="0.67523769845694037"/>
          <c:y val="0.28173709673502795"/>
          <c:w val="0.32476230154305952"/>
          <c:h val="0.64774125907088775"/>
        </c:manualLayout>
      </c:layout>
      <c:overlay val="0"/>
      <c:txPr>
        <a:bodyPr/>
        <a:lstStyle/>
        <a:p>
          <a:pPr>
            <a:defRPr sz="7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SCOPUS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Лист5!$A$2</c:f>
              <c:strCache>
                <c:ptCount val="1"/>
                <c:pt idx="0">
                  <c:v>Political Science and International Relations</c:v>
                </c:pt>
              </c:strCache>
            </c:strRef>
          </c:tx>
          <c:dLbls>
            <c:dLbl>
              <c:idx val="2"/>
              <c:layout>
                <c:manualLayout>
                  <c:x val="-1.1111329833770677E-2"/>
                  <c:y val="-2.27676957769734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912-4EF7-B463-F1A61F6EB7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Лист5!$B$2:$D$2</c:f>
              <c:numCache>
                <c:formatCode>General</c:formatCode>
                <c:ptCount val="3"/>
                <c:pt idx="0">
                  <c:v>14</c:v>
                </c:pt>
                <c:pt idx="1">
                  <c:v>21</c:v>
                </c:pt>
                <c:pt idx="2">
                  <c:v>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912-4EF7-B463-F1A61F6EB745}"/>
            </c:ext>
          </c:extLst>
        </c:ser>
        <c:ser>
          <c:idx val="1"/>
          <c:order val="1"/>
          <c:tx>
            <c:strRef>
              <c:f>Лист5!$A$3</c:f>
              <c:strCache>
                <c:ptCount val="1"/>
                <c:pt idx="0">
                  <c:v>Sociology and Political Science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912-4EF7-B463-F1A61F6EB7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Лист5!$B$3:$D$3</c:f>
              <c:numCache>
                <c:formatCode>General</c:formatCode>
                <c:ptCount val="3"/>
                <c:pt idx="0">
                  <c:v>29</c:v>
                </c:pt>
                <c:pt idx="1">
                  <c:v>46</c:v>
                </c:pt>
                <c:pt idx="2">
                  <c:v>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912-4EF7-B463-F1A61F6EB745}"/>
            </c:ext>
          </c:extLst>
        </c:ser>
        <c:ser>
          <c:idx val="2"/>
          <c:order val="2"/>
          <c:tx>
            <c:strRef>
              <c:f>Лист5!$A$4</c:f>
              <c:strCache>
                <c:ptCount val="1"/>
                <c:pt idx="0">
                  <c:v>Language and Linguistics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912-4EF7-B463-F1A61F6EB7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Лист5!$B$4:$D$4</c:f>
              <c:numCache>
                <c:formatCode>General</c:formatCode>
                <c:ptCount val="3"/>
                <c:pt idx="0">
                  <c:v>19</c:v>
                </c:pt>
                <c:pt idx="1">
                  <c:v>46</c:v>
                </c:pt>
                <c:pt idx="2">
                  <c:v>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912-4EF7-B463-F1A61F6EB745}"/>
            </c:ext>
          </c:extLst>
        </c:ser>
        <c:ser>
          <c:idx val="3"/>
          <c:order val="3"/>
          <c:tx>
            <c:strRef>
              <c:f>Лист5!$A$5</c:f>
              <c:strCache>
                <c:ptCount val="1"/>
                <c:pt idx="0">
                  <c:v>Literature and Literary Theory</c:v>
                </c:pt>
              </c:strCache>
            </c:strRef>
          </c:tx>
          <c:dLbls>
            <c:dLbl>
              <c:idx val="2"/>
              <c:layout>
                <c:manualLayout>
                  <c:x val="-5.5555555555556572E-3"/>
                  <c:y val="5.69192394424334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912-4EF7-B463-F1A61F6EB7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Лист5!$B$5:$D$5</c:f>
              <c:numCache>
                <c:formatCode>General</c:formatCode>
                <c:ptCount val="3"/>
                <c:pt idx="0">
                  <c:v>12</c:v>
                </c:pt>
                <c:pt idx="1">
                  <c:v>22</c:v>
                </c:pt>
                <c:pt idx="2">
                  <c:v>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1912-4EF7-B463-F1A61F6EB745}"/>
            </c:ext>
          </c:extLst>
        </c:ser>
        <c:ser>
          <c:idx val="4"/>
          <c:order val="4"/>
          <c:tx>
            <c:strRef>
              <c:f>Лист5!$A$6</c:f>
              <c:strCache>
                <c:ptCount val="1"/>
                <c:pt idx="0">
                  <c:v>Classics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912-4EF7-B463-F1A61F6EB7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Лист5!$B$6:$D$6</c:f>
              <c:numCache>
                <c:formatCode>General</c:formatCode>
                <c:ptCount val="3"/>
                <c:pt idx="0">
                  <c:v>14</c:v>
                </c:pt>
                <c:pt idx="1">
                  <c:v>18</c:v>
                </c:pt>
                <c:pt idx="2">
                  <c:v>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1912-4EF7-B463-F1A61F6EB745}"/>
            </c:ext>
          </c:extLst>
        </c:ser>
        <c:ser>
          <c:idx val="5"/>
          <c:order val="5"/>
          <c:tx>
            <c:strRef>
              <c:f>Лист5!$A$7</c:f>
              <c:strCache>
                <c:ptCount val="1"/>
                <c:pt idx="0">
                  <c:v>Cultural Studies</c:v>
                </c:pt>
              </c:strCache>
            </c:strRef>
          </c:tx>
          <c:dLbls>
            <c:dLbl>
              <c:idx val="2"/>
              <c:layout>
                <c:manualLayout>
                  <c:x val="-8.3333333333334356E-3"/>
                  <c:y val="-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912-4EF7-B463-F1A61F6EB7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Лист5!$B$7:$D$7</c:f>
              <c:numCache>
                <c:formatCode>General</c:formatCode>
                <c:ptCount val="3"/>
                <c:pt idx="0">
                  <c:v>17</c:v>
                </c:pt>
                <c:pt idx="1">
                  <c:v>32</c:v>
                </c:pt>
                <c:pt idx="2">
                  <c:v>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1912-4EF7-B463-F1A61F6EB745}"/>
            </c:ext>
          </c:extLst>
        </c:ser>
        <c:ser>
          <c:idx val="6"/>
          <c:order val="6"/>
          <c:tx>
            <c:strRef>
              <c:f>Лист5!$A$8</c:f>
              <c:strCache>
                <c:ptCount val="1"/>
                <c:pt idx="0">
                  <c:v>Museology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912-4EF7-B463-F1A61F6EB7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Лист5!$B$8:$D$8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1912-4EF7-B463-F1A61F6EB745}"/>
            </c:ext>
          </c:extLst>
        </c:ser>
        <c:ser>
          <c:idx val="7"/>
          <c:order val="7"/>
          <c:tx>
            <c:strRef>
              <c:f>Лист5!$A$9</c:f>
              <c:strCache>
                <c:ptCount val="1"/>
                <c:pt idx="0">
                  <c:v>Conservation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912-4EF7-B463-F1A61F6EB7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Лист5!$B$9:$D$9</c:f>
              <c:numCache>
                <c:formatCode>General</c:formatCode>
                <c:ptCount val="3"/>
                <c:pt idx="0">
                  <c:v>0</c:v>
                </c:pt>
                <c:pt idx="1">
                  <c:v>16</c:v>
                </c:pt>
                <c:pt idx="2">
                  <c:v>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1912-4EF7-B463-F1A61F6EB745}"/>
            </c:ext>
          </c:extLst>
        </c:ser>
        <c:ser>
          <c:idx val="8"/>
          <c:order val="8"/>
          <c:tx>
            <c:strRef>
              <c:f>Лист5!$A$10</c:f>
              <c:strCache>
                <c:ptCount val="1"/>
                <c:pt idx="0">
                  <c:v>Anthropology</c:v>
                </c:pt>
              </c:strCache>
            </c:strRef>
          </c:tx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1912-4EF7-B463-F1A61F6EB7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Лист5!$B$1:$D$1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Лист5!$B$10:$D$10</c:f>
              <c:numCache>
                <c:formatCode>General</c:formatCode>
                <c:ptCount val="3"/>
                <c:pt idx="0">
                  <c:v>4</c:v>
                </c:pt>
                <c:pt idx="1">
                  <c:v>12</c:v>
                </c:pt>
                <c:pt idx="2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1912-4EF7-B463-F1A61F6EB7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4536272"/>
        <c:axId val="304539800"/>
      </c:lineChart>
      <c:catAx>
        <c:axId val="304536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04539800"/>
        <c:crosses val="autoZero"/>
        <c:auto val="1"/>
        <c:lblAlgn val="ctr"/>
        <c:lblOffset val="100"/>
        <c:noMultiLvlLbl val="0"/>
      </c:catAx>
      <c:valAx>
        <c:axId val="3045398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sz="800"/>
                  <a:t>Количество</a:t>
                </a:r>
                <a:r>
                  <a:rPr lang="ru-RU" sz="800" baseline="0"/>
                  <a:t> публикаций</a:t>
                </a:r>
                <a:endParaRPr lang="ru-RU" sz="8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04536272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legend>
      <c:legendPos val="r"/>
      <c:layout>
        <c:manualLayout>
          <c:xMode val="edge"/>
          <c:yMode val="edge"/>
          <c:x val="0.63811111111111107"/>
          <c:y val="0.11856344803307052"/>
          <c:w val="0.36188888888888887"/>
          <c:h val="0.88143655196692949"/>
        </c:manualLayout>
      </c:layout>
      <c:overlay val="0"/>
      <c:txPr>
        <a:bodyPr/>
        <a:lstStyle/>
        <a:p>
          <a:pPr>
            <a:defRPr sz="7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B0C0-9775-4905-947E-AD843B045620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9F1342-EACB-470C-B031-A66CE9B1EB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954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F1342-EACB-470C-B031-A66CE9B1EBC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148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/>
              <a:t>Верхняя панель является основной и дает возможность перемещаться в системе между ресурсными центрами, ограничивая отображения списка проектов, исследований, публикаций только выбранным центром, меню проектов, меню выбранного проекта, меню исследований, меню публикаций, меню с информацией по </a:t>
            </a:r>
            <a:r>
              <a:rPr lang="ru-RU" sz="1800" dirty="0" err="1"/>
              <a:t>ResearchIMS</a:t>
            </a:r>
            <a:r>
              <a:rPr lang="ru-RU" sz="1800" dirty="0"/>
              <a:t>. В правой части находится меню профиля, где можно редактировать личные данные. Вернуться назад, на главную страницу клиентского портала </a:t>
            </a:r>
            <a:r>
              <a:rPr lang="ru-RU" sz="1800" dirty="0" err="1"/>
              <a:t>ResearchIMS</a:t>
            </a:r>
            <a:r>
              <a:rPr lang="ru-RU" sz="1800" dirty="0"/>
              <a:t>, можно с помощью иконки Научного парка в крайней левой части.</a:t>
            </a:r>
          </a:p>
          <a:p>
            <a:endParaRPr lang="ru-RU" sz="1800" dirty="0"/>
          </a:p>
          <a:p>
            <a:r>
              <a:rPr lang="ru-RU" sz="1800" dirty="0"/>
              <a:t>Мастер-проект </a:t>
            </a:r>
            <a:r>
              <a:rPr lang="ru-RU" sz="1800" dirty="0" err="1"/>
              <a:t>Мастер-проект</a:t>
            </a:r>
            <a:r>
              <a:rPr lang="ru-RU" sz="1800" dirty="0"/>
              <a:t> представляет собой объединяющую сущность, которая:  группирует проекты, созданные в разных Ресурсных Центрах в рамках одного гранта из системы </a:t>
            </a:r>
            <a:r>
              <a:rPr lang="ru-RU" sz="1800" dirty="0" err="1"/>
              <a:t>Pure</a:t>
            </a:r>
            <a:r>
              <a:rPr lang="ru-RU" sz="1800" dirty="0"/>
              <a:t>  группирует проекты, созданные в рамках одной РК из СЭД «Дело» </a:t>
            </a:r>
          </a:p>
          <a:p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F1342-EACB-470C-B031-A66CE9B1EBC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118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F1342-EACB-470C-B031-A66CE9B1EBC8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35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F1342-EACB-470C-B031-A66CE9B1EBC8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239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1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1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chart" Target="../charts/chart20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chart" Target="../charts/chart2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chart" Target="../charts/chart2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chart" Target="../charts/chart26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chart" Target="../charts/chart28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chart" Target="../charts/chart30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chart" Target="../charts/chart3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chart" Target="../charts/chart3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chart" Target="../charts/chart36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4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10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1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4847861" y="452669"/>
            <a:ext cx="7344139" cy="676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5065"/>
            <a:ext cx="12192000" cy="2631076"/>
          </a:xfrm>
          <a:prstGeom prst="rect">
            <a:avLst/>
          </a:prstGeom>
          <a:ln w="19050">
            <a:noFill/>
          </a:ln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1" y="299460"/>
            <a:ext cx="2976331" cy="1017305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431371" y="1988840"/>
            <a:ext cx="1113723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333" b="1" dirty="0">
                <a:solidFill>
                  <a:prstClr val="whit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Новая технология CSEM </a:t>
            </a:r>
            <a:br>
              <a:rPr lang="en-US" sz="5333" dirty="0">
                <a:solidFill>
                  <a:prstClr val="white"/>
                </a:solidFill>
                <a:latin typeface="Segoe UI Light" panose="020B0502040204020203" pitchFamily="34" charset="0"/>
              </a:rPr>
            </a:br>
            <a:r>
              <a:rPr lang="ru-RU" sz="5333" dirty="0">
                <a:solidFill>
                  <a:prstClr val="white"/>
                </a:solidFill>
                <a:latin typeface="Segoe UI Light" panose="020B0502040204020203" pitchFamily="34" charset="0"/>
              </a:rPr>
              <a:t>для поисков углеводородов</a:t>
            </a:r>
            <a:endParaRPr lang="ru-RU" sz="4267" dirty="0">
              <a:solidFill>
                <a:prstClr val="white"/>
              </a:solidFill>
              <a:latin typeface="Segoe UI Light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883" y="517189"/>
            <a:ext cx="468133" cy="5430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47"/>
          <a:stretch/>
        </p:blipFill>
        <p:spPr>
          <a:xfrm>
            <a:off x="6484637" y="508158"/>
            <a:ext cx="620000" cy="552065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5437207" y="616286"/>
            <a:ext cx="9601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>
                <a:solidFill>
                  <a:prstClr val="white">
                    <a:lumMod val="50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Институт наук </a:t>
            </a:r>
          </a:p>
          <a:p>
            <a:pPr algn="ctr"/>
            <a:r>
              <a:rPr lang="ru-RU" sz="800" dirty="0">
                <a:solidFill>
                  <a:prstClr val="white">
                    <a:lumMod val="50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 Земле СПбГУ</a:t>
            </a:r>
            <a:endParaRPr lang="ru-RU" sz="533" dirty="0">
              <a:solidFill>
                <a:prstClr val="white">
                  <a:lumMod val="50000"/>
                </a:prstClr>
              </a:solidFill>
              <a:latin typeface="Segoe UI Light" panose="020B0502040204020203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7080020" y="633982"/>
            <a:ext cx="12481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>
                <a:solidFill>
                  <a:prstClr val="white">
                    <a:lumMod val="50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ООО «Геологический центр СПбГУ»</a:t>
            </a:r>
            <a:endParaRPr lang="ru-RU" sz="533" dirty="0">
              <a:solidFill>
                <a:prstClr val="white">
                  <a:lumMod val="50000"/>
                </a:prstClr>
              </a:solidFill>
              <a:latin typeface="Segoe UI Light" panose="020B0502040204020203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376" y="570749"/>
            <a:ext cx="620000" cy="42688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937" y="574345"/>
            <a:ext cx="620000" cy="41969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731" y="547247"/>
            <a:ext cx="500479" cy="48725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42" y="633981"/>
            <a:ext cx="692708" cy="318059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 userDrawn="1"/>
        </p:nvCxnSpPr>
        <p:spPr>
          <a:xfrm>
            <a:off x="0" y="4005064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 userDrawn="1"/>
        </p:nvCxnSpPr>
        <p:spPr>
          <a:xfrm>
            <a:off x="0" y="6644092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5450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 userDrawn="1"/>
        </p:nvSpPr>
        <p:spPr>
          <a:xfrm>
            <a:off x="2673315" y="1417219"/>
            <a:ext cx="2654599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ПУБЛИКАЦИОННАЯ АКТИВНОСТЬ 2015 – 2017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4207047" y="4062405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224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37" name="TextBox 36"/>
          <p:cNvSpPr txBox="1"/>
          <p:nvPr userDrawn="1"/>
        </p:nvSpPr>
        <p:spPr>
          <a:xfrm>
            <a:off x="4207047" y="5455067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116</a:t>
            </a:r>
            <a:endParaRPr lang="ru-RU" sz="1333" b="1" dirty="0">
              <a:solidFill>
                <a:prstClr val="white"/>
              </a:solidFill>
            </a:endParaRPr>
          </a:p>
        </p:txBody>
      </p:sp>
      <p:cxnSp>
        <p:nvCxnSpPr>
          <p:cNvPr id="38" name="Прямая соединительная линия 37"/>
          <p:cNvCxnSpPr/>
          <p:nvPr userDrawn="1"/>
        </p:nvCxnSpPr>
        <p:spPr>
          <a:xfrm>
            <a:off x="2831638" y="3621021"/>
            <a:ext cx="2324441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 userDrawn="1"/>
        </p:nvCxnSpPr>
        <p:spPr>
          <a:xfrm>
            <a:off x="2804141" y="5036992"/>
            <a:ext cx="2324441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 userDrawn="1"/>
        </p:nvCxnSpPr>
        <p:spPr>
          <a:xfrm>
            <a:off x="3966360" y="2598901"/>
            <a:ext cx="0" cy="3414932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/>
          <p:cNvSpPr/>
          <p:nvPr userDrawn="1"/>
        </p:nvSpPr>
        <p:spPr>
          <a:xfrm>
            <a:off x="239349" y="686127"/>
            <a:ext cx="116172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ПУБЛИКАЦИИ СПбГУ ПО ОТРАСЛЯМ ЗНАНИЙ И УКРУПНЕННЫМ ГРУППАМ НАПРАВЛЕНИЙ ПОДГОТОВКИ И СПЕЦИАЛЬНОСТЕЙ </a:t>
            </a:r>
          </a:p>
        </p:txBody>
      </p:sp>
      <p:grpSp>
        <p:nvGrpSpPr>
          <p:cNvPr id="50" name="Группа 49"/>
          <p:cNvGrpSpPr/>
          <p:nvPr userDrawn="1"/>
        </p:nvGrpSpPr>
        <p:grpSpPr>
          <a:xfrm>
            <a:off x="335361" y="1412776"/>
            <a:ext cx="5009852" cy="4992555"/>
            <a:chOff x="251520" y="1059582"/>
            <a:chExt cx="3757389" cy="3744416"/>
          </a:xfrm>
        </p:grpSpPr>
        <p:sp>
          <p:nvSpPr>
            <p:cNvPr id="51" name="Прямоугольник 50"/>
            <p:cNvSpPr/>
            <p:nvPr userDrawn="1"/>
          </p:nvSpPr>
          <p:spPr>
            <a:xfrm>
              <a:off x="251520" y="1059582"/>
              <a:ext cx="3744416" cy="3744416"/>
            </a:xfrm>
            <a:prstGeom prst="rect">
              <a:avLst/>
            </a:prstGeom>
            <a:solidFill>
              <a:srgbClr val="3072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prstClr val="white"/>
                </a:solidFill>
              </a:endParaRPr>
            </a:p>
          </p:txBody>
        </p:sp>
        <p:sp>
          <p:nvSpPr>
            <p:cNvPr id="52" name="Прямоугольник 51"/>
            <p:cNvSpPr/>
            <p:nvPr userDrawn="1"/>
          </p:nvSpPr>
          <p:spPr>
            <a:xfrm>
              <a:off x="395536" y="1059582"/>
              <a:ext cx="1584176" cy="3744416"/>
            </a:xfrm>
            <a:prstGeom prst="rect">
              <a:avLst/>
            </a:prstGeom>
            <a:solidFill>
              <a:srgbClr val="6C9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prstClr val="white"/>
                </a:solidFill>
              </a:endParaRPr>
            </a:p>
          </p:txBody>
        </p:sp>
        <p:grpSp>
          <p:nvGrpSpPr>
            <p:cNvPr id="53" name="Группа 52"/>
            <p:cNvGrpSpPr/>
            <p:nvPr userDrawn="1"/>
          </p:nvGrpSpPr>
          <p:grpSpPr>
            <a:xfrm>
              <a:off x="395002" y="2557917"/>
              <a:ext cx="1584176" cy="903938"/>
              <a:chOff x="395002" y="2146880"/>
              <a:chExt cx="1584176" cy="903938"/>
            </a:xfrm>
          </p:grpSpPr>
          <p:sp>
            <p:nvSpPr>
              <p:cNvPr id="79" name="Прямоугольник 78"/>
              <p:cNvSpPr/>
              <p:nvPr userDrawn="1"/>
            </p:nvSpPr>
            <p:spPr>
              <a:xfrm>
                <a:off x="395002" y="2146880"/>
                <a:ext cx="1584176" cy="6232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52.00.00 Сценические искусства и литературное творчество </a:t>
                </a:r>
                <a:r>
                  <a:rPr lang="en-US" sz="10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endPara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Прямоугольник 79"/>
              <p:cNvSpPr/>
              <p:nvPr userDrawn="1"/>
            </p:nvSpPr>
            <p:spPr>
              <a:xfrm>
                <a:off x="552028" y="2735251"/>
                <a:ext cx="1325810" cy="3155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0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52.05.01 Актёрское искусство</a:t>
                </a:r>
              </a:p>
            </p:txBody>
          </p:sp>
        </p:grpSp>
        <p:grpSp>
          <p:nvGrpSpPr>
            <p:cNvPr id="54" name="Группа 53"/>
            <p:cNvGrpSpPr/>
            <p:nvPr userDrawn="1"/>
          </p:nvGrpSpPr>
          <p:grpSpPr>
            <a:xfrm>
              <a:off x="409079" y="1552870"/>
              <a:ext cx="1584176" cy="1022431"/>
              <a:chOff x="409029" y="1495635"/>
              <a:chExt cx="1584176" cy="1022431"/>
            </a:xfrm>
          </p:grpSpPr>
          <p:sp>
            <p:nvSpPr>
              <p:cNvPr id="77" name="Прямоугольник 76"/>
              <p:cNvSpPr/>
              <p:nvPr userDrawn="1"/>
            </p:nvSpPr>
            <p:spPr>
              <a:xfrm>
                <a:off x="409029" y="1495635"/>
                <a:ext cx="1584176" cy="6232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54.00.00 Изобразительное и прикладные виды искусств </a:t>
                </a:r>
                <a:endParaRPr lang="en-US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Прямоугольник 77"/>
              <p:cNvSpPr/>
              <p:nvPr userDrawn="1"/>
            </p:nvSpPr>
            <p:spPr>
              <a:xfrm>
                <a:off x="524135" y="2079340"/>
                <a:ext cx="1454993" cy="4387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0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54.03.01 Дизайн </a:t>
                </a:r>
              </a:p>
              <a:p>
                <a:r>
                  <a:rPr lang="ru-RU" sz="10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54.03.04 Реставрация </a:t>
                </a:r>
              </a:p>
              <a:p>
                <a:r>
                  <a:rPr lang="ru-RU" sz="10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54.05.02 Живопись</a:t>
                </a:r>
              </a:p>
            </p:txBody>
          </p:sp>
        </p:grpSp>
        <p:grpSp>
          <p:nvGrpSpPr>
            <p:cNvPr id="55" name="Группа 54"/>
            <p:cNvGrpSpPr/>
            <p:nvPr userDrawn="1"/>
          </p:nvGrpSpPr>
          <p:grpSpPr>
            <a:xfrm>
              <a:off x="395002" y="3408412"/>
              <a:ext cx="1584710" cy="739250"/>
              <a:chOff x="395002" y="3408412"/>
              <a:chExt cx="1584710" cy="739250"/>
            </a:xfrm>
          </p:grpSpPr>
          <p:sp>
            <p:nvSpPr>
              <p:cNvPr id="75" name="Прямоугольник 74"/>
              <p:cNvSpPr/>
              <p:nvPr userDrawn="1"/>
            </p:nvSpPr>
            <p:spPr>
              <a:xfrm>
                <a:off x="395002" y="3408412"/>
                <a:ext cx="1584176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50.00.00 Искусствознание</a:t>
                </a:r>
                <a:endParaRPr lang="en-US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Прямоугольник 75"/>
              <p:cNvSpPr/>
              <p:nvPr userDrawn="1"/>
            </p:nvSpPr>
            <p:spPr>
              <a:xfrm>
                <a:off x="538484" y="3708936"/>
                <a:ext cx="1441228" cy="4387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0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50.03.01 Искусства и гуманитарные науки </a:t>
                </a:r>
              </a:p>
              <a:p>
                <a:r>
                  <a:rPr lang="ru-RU" sz="10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50.03.03 История искусств </a:t>
                </a:r>
              </a:p>
            </p:txBody>
          </p:sp>
        </p:grpSp>
        <p:sp>
          <p:nvSpPr>
            <p:cNvPr id="56" name="TextBox 55"/>
            <p:cNvSpPr txBox="1"/>
            <p:nvPr userDrawn="1"/>
          </p:nvSpPr>
          <p:spPr>
            <a:xfrm>
              <a:off x="2004986" y="1062914"/>
              <a:ext cx="1990949" cy="407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67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ПУБЛИКАЦИОННАЯ АКТИВНОСТЬ 2015 – 2017</a:t>
              </a:r>
            </a:p>
          </p:txBody>
        </p:sp>
        <p:sp>
          <p:nvSpPr>
            <p:cNvPr id="57" name="TextBox 56"/>
            <p:cNvSpPr txBox="1"/>
            <p:nvPr userDrawn="1"/>
          </p:nvSpPr>
          <p:spPr>
            <a:xfrm>
              <a:off x="395002" y="1060638"/>
              <a:ext cx="1728192" cy="577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67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НАПРАВЛЕНИЯ ПОДГОТОВКИ И СПЕЦИАЛЬНОСТИ</a:t>
              </a:r>
            </a:p>
          </p:txBody>
        </p:sp>
        <p:sp>
          <p:nvSpPr>
            <p:cNvPr id="58" name="TextBox 57"/>
            <p:cNvSpPr txBox="1"/>
            <p:nvPr userDrawn="1"/>
          </p:nvSpPr>
          <p:spPr>
            <a:xfrm>
              <a:off x="1989013" y="1539893"/>
              <a:ext cx="926804" cy="25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Scopus</a:t>
              </a:r>
              <a:endParaRPr lang="ru-RU" sz="1467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TextBox 58"/>
            <p:cNvSpPr txBox="1"/>
            <p:nvPr userDrawn="1"/>
          </p:nvSpPr>
          <p:spPr>
            <a:xfrm>
              <a:off x="3013435" y="1552870"/>
              <a:ext cx="995474" cy="25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WOS</a:t>
              </a:r>
              <a:endParaRPr lang="ru-RU" sz="1467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Овал 59"/>
            <p:cNvSpPr/>
            <p:nvPr userDrawn="1"/>
          </p:nvSpPr>
          <p:spPr>
            <a:xfrm>
              <a:off x="2196419" y="2667445"/>
              <a:ext cx="528690" cy="52869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67" dirty="0">
                <a:solidFill>
                  <a:prstClr val="white"/>
                </a:solidFill>
              </a:endParaRPr>
            </a:p>
          </p:txBody>
        </p:sp>
        <p:sp>
          <p:nvSpPr>
            <p:cNvPr id="61" name="Овал 60"/>
            <p:cNvSpPr/>
            <p:nvPr userDrawn="1"/>
          </p:nvSpPr>
          <p:spPr>
            <a:xfrm>
              <a:off x="3226204" y="1905664"/>
              <a:ext cx="528690" cy="52869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prstClr val="white"/>
                </a:solidFill>
              </a:endParaRPr>
            </a:p>
          </p:txBody>
        </p:sp>
        <p:sp>
          <p:nvSpPr>
            <p:cNvPr id="62" name="Овал 61"/>
            <p:cNvSpPr/>
            <p:nvPr userDrawn="1"/>
          </p:nvSpPr>
          <p:spPr>
            <a:xfrm>
              <a:off x="3207353" y="2667445"/>
              <a:ext cx="528690" cy="52869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prstClr val="white"/>
                </a:solidFill>
              </a:endParaRPr>
            </a:p>
          </p:txBody>
        </p:sp>
        <p:sp>
          <p:nvSpPr>
            <p:cNvPr id="63" name="Овал 62"/>
            <p:cNvSpPr/>
            <p:nvPr userDrawn="1"/>
          </p:nvSpPr>
          <p:spPr>
            <a:xfrm>
              <a:off x="2194113" y="1905664"/>
              <a:ext cx="528690" cy="52869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prstClr val="white"/>
                </a:solidFill>
              </a:endParaRPr>
            </a:p>
          </p:txBody>
        </p:sp>
        <p:sp>
          <p:nvSpPr>
            <p:cNvPr id="64" name="Овал 63"/>
            <p:cNvSpPr/>
            <p:nvPr userDrawn="1"/>
          </p:nvSpPr>
          <p:spPr>
            <a:xfrm>
              <a:off x="2196419" y="4201939"/>
              <a:ext cx="528690" cy="52869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prstClr val="white"/>
                </a:solidFill>
              </a:endParaRPr>
            </a:p>
          </p:txBody>
        </p:sp>
        <p:sp>
          <p:nvSpPr>
            <p:cNvPr id="65" name="Овал 64"/>
            <p:cNvSpPr/>
            <p:nvPr userDrawn="1"/>
          </p:nvSpPr>
          <p:spPr>
            <a:xfrm>
              <a:off x="3226204" y="4191362"/>
              <a:ext cx="528690" cy="52869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prstClr val="white"/>
                </a:solidFill>
              </a:endParaRPr>
            </a:p>
          </p:txBody>
        </p:sp>
        <p:sp>
          <p:nvSpPr>
            <p:cNvPr id="66" name="TextBox 65"/>
            <p:cNvSpPr txBox="1"/>
            <p:nvPr userDrawn="1"/>
          </p:nvSpPr>
          <p:spPr>
            <a:xfrm>
              <a:off x="2104877" y="2777901"/>
              <a:ext cx="711774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b="1" dirty="0">
                  <a:solidFill>
                    <a:prstClr val="white"/>
                  </a:solidFill>
                </a:rPr>
                <a:t>54</a:t>
              </a:r>
              <a:endParaRPr lang="ru-RU" sz="1333" b="1" dirty="0">
                <a:solidFill>
                  <a:prstClr val="white"/>
                </a:solidFill>
              </a:endParaRPr>
            </a:p>
          </p:txBody>
        </p:sp>
        <p:sp>
          <p:nvSpPr>
            <p:cNvPr id="67" name="TextBox 66"/>
            <p:cNvSpPr txBox="1"/>
            <p:nvPr userDrawn="1"/>
          </p:nvSpPr>
          <p:spPr>
            <a:xfrm>
              <a:off x="3115811" y="2794953"/>
              <a:ext cx="711774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b="1" dirty="0">
                  <a:solidFill>
                    <a:prstClr val="white"/>
                  </a:solidFill>
                </a:rPr>
                <a:t>5</a:t>
              </a:r>
              <a:endParaRPr lang="ru-RU" sz="1333" b="1" dirty="0">
                <a:solidFill>
                  <a:prstClr val="white"/>
                </a:solidFill>
              </a:endParaRPr>
            </a:p>
          </p:txBody>
        </p:sp>
        <p:sp>
          <p:nvSpPr>
            <p:cNvPr id="68" name="TextBox 67"/>
            <p:cNvSpPr txBox="1"/>
            <p:nvPr userDrawn="1"/>
          </p:nvSpPr>
          <p:spPr>
            <a:xfrm>
              <a:off x="3134662" y="2045312"/>
              <a:ext cx="711774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b="1" dirty="0">
                  <a:solidFill>
                    <a:prstClr val="white"/>
                  </a:solidFill>
                </a:rPr>
                <a:t>44</a:t>
              </a:r>
              <a:endParaRPr lang="ru-RU" sz="1333" b="1" dirty="0">
                <a:solidFill>
                  <a:prstClr val="white"/>
                </a:solidFill>
              </a:endParaRPr>
            </a:p>
          </p:txBody>
        </p:sp>
        <p:sp>
          <p:nvSpPr>
            <p:cNvPr id="69" name="TextBox 68"/>
            <p:cNvSpPr txBox="1"/>
            <p:nvPr userDrawn="1"/>
          </p:nvSpPr>
          <p:spPr>
            <a:xfrm>
              <a:off x="2102571" y="2016121"/>
              <a:ext cx="711774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b="1" dirty="0">
                  <a:solidFill>
                    <a:prstClr val="white"/>
                  </a:solidFill>
                </a:rPr>
                <a:t>54</a:t>
              </a:r>
              <a:endParaRPr lang="ru-RU" sz="1333" b="1" dirty="0">
                <a:solidFill>
                  <a:prstClr val="white"/>
                </a:solidFill>
              </a:endParaRPr>
            </a:p>
          </p:txBody>
        </p:sp>
        <p:sp>
          <p:nvSpPr>
            <p:cNvPr id="70" name="TextBox 69"/>
            <p:cNvSpPr txBox="1"/>
            <p:nvPr userDrawn="1"/>
          </p:nvSpPr>
          <p:spPr>
            <a:xfrm>
              <a:off x="2104877" y="4313465"/>
              <a:ext cx="711774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b="1" dirty="0">
                  <a:solidFill>
                    <a:prstClr val="white"/>
                  </a:solidFill>
                </a:rPr>
                <a:t>32</a:t>
              </a:r>
              <a:endParaRPr lang="ru-RU" sz="1333" b="1" dirty="0">
                <a:solidFill>
                  <a:prstClr val="white"/>
                </a:solidFill>
              </a:endParaRPr>
            </a:p>
          </p:txBody>
        </p:sp>
        <p:sp>
          <p:nvSpPr>
            <p:cNvPr id="71" name="TextBox 70"/>
            <p:cNvSpPr txBox="1"/>
            <p:nvPr userDrawn="1"/>
          </p:nvSpPr>
          <p:spPr>
            <a:xfrm>
              <a:off x="3134662" y="4300978"/>
              <a:ext cx="711774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b="1" dirty="0">
                  <a:solidFill>
                    <a:prstClr val="white"/>
                  </a:solidFill>
                </a:rPr>
                <a:t>41</a:t>
              </a:r>
              <a:endParaRPr lang="ru-RU" sz="1333" b="1" dirty="0">
                <a:solidFill>
                  <a:prstClr val="white"/>
                </a:solidFill>
              </a:endParaRPr>
            </a:p>
          </p:txBody>
        </p:sp>
        <p:cxnSp>
          <p:nvCxnSpPr>
            <p:cNvPr id="72" name="Прямая соединительная линия 71"/>
            <p:cNvCxnSpPr/>
            <p:nvPr userDrawn="1"/>
          </p:nvCxnSpPr>
          <p:spPr>
            <a:xfrm>
              <a:off x="2123728" y="2569862"/>
              <a:ext cx="1743331" cy="0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/>
            <p:cNvCxnSpPr/>
            <p:nvPr userDrawn="1"/>
          </p:nvCxnSpPr>
          <p:spPr>
            <a:xfrm>
              <a:off x="2102571" y="4078094"/>
              <a:ext cx="1743331" cy="0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Прямая соединительная линия 73"/>
            <p:cNvCxnSpPr/>
            <p:nvPr userDrawn="1"/>
          </p:nvCxnSpPr>
          <p:spPr>
            <a:xfrm>
              <a:off x="2974770" y="1949175"/>
              <a:ext cx="0" cy="2770877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Прямоугольник 80"/>
          <p:cNvSpPr/>
          <p:nvPr userDrawn="1"/>
        </p:nvSpPr>
        <p:spPr>
          <a:xfrm>
            <a:off x="556617" y="5652565"/>
            <a:ext cx="21122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40.00.00 Юриспруденция</a:t>
            </a:r>
            <a:endParaRPr lang="en-US" sz="1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Прямоугольник 81"/>
          <p:cNvSpPr/>
          <p:nvPr userDrawn="1"/>
        </p:nvSpPr>
        <p:spPr>
          <a:xfrm>
            <a:off x="727404" y="6085100"/>
            <a:ext cx="1921637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40.03.01 Юриспруденция</a:t>
            </a:r>
          </a:p>
        </p:txBody>
      </p:sp>
      <p:sp>
        <p:nvSpPr>
          <p:cNvPr id="83" name="Овал 82"/>
          <p:cNvSpPr/>
          <p:nvPr userDrawn="1"/>
        </p:nvSpPr>
        <p:spPr>
          <a:xfrm>
            <a:off x="2928559" y="4588007"/>
            <a:ext cx="704920" cy="704920"/>
          </a:xfrm>
          <a:prstGeom prst="ellipse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7" dirty="0">
              <a:solidFill>
                <a:prstClr val="white"/>
              </a:solidFill>
            </a:endParaRPr>
          </a:p>
        </p:txBody>
      </p:sp>
      <p:sp>
        <p:nvSpPr>
          <p:cNvPr id="84" name="Овал 83"/>
          <p:cNvSpPr/>
          <p:nvPr userDrawn="1"/>
        </p:nvSpPr>
        <p:spPr>
          <a:xfrm>
            <a:off x="4276471" y="4588007"/>
            <a:ext cx="704920" cy="70492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85" name="TextBox 84"/>
          <p:cNvSpPr txBox="1"/>
          <p:nvPr userDrawn="1"/>
        </p:nvSpPr>
        <p:spPr>
          <a:xfrm>
            <a:off x="2806503" y="4735281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prstClr val="white"/>
                </a:solidFill>
              </a:rPr>
              <a:t>49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86" name="TextBox 85"/>
          <p:cNvSpPr txBox="1"/>
          <p:nvPr userDrawn="1"/>
        </p:nvSpPr>
        <p:spPr>
          <a:xfrm>
            <a:off x="4154415" y="4758017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prstClr val="white"/>
                </a:solidFill>
              </a:rPr>
              <a:t>44</a:t>
            </a:r>
            <a:endParaRPr lang="ru-RU" sz="1333" b="1" dirty="0">
              <a:solidFill>
                <a:prstClr val="white"/>
              </a:solidFill>
            </a:endParaRPr>
          </a:p>
        </p:txBody>
      </p:sp>
      <p:cxnSp>
        <p:nvCxnSpPr>
          <p:cNvPr id="87" name="Прямая соединительная линия 86"/>
          <p:cNvCxnSpPr/>
          <p:nvPr userDrawn="1"/>
        </p:nvCxnSpPr>
        <p:spPr>
          <a:xfrm>
            <a:off x="2838393" y="4446151"/>
            <a:ext cx="2324441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8" name="Диаграмма 87"/>
          <p:cNvGraphicFramePr>
            <a:graphicFrameLocks/>
          </p:cNvGraphicFramePr>
          <p:nvPr userDrawn="1"/>
        </p:nvGraphicFramePr>
        <p:xfrm>
          <a:off x="5423925" y="1220756"/>
          <a:ext cx="6768075" cy="2711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9" name="Диаграмма 88"/>
          <p:cNvGraphicFramePr>
            <a:graphicFrameLocks/>
          </p:cNvGraphicFramePr>
          <p:nvPr userDrawn="1"/>
        </p:nvGraphicFramePr>
        <p:xfrm>
          <a:off x="5345213" y="3760188"/>
          <a:ext cx="6846788" cy="2736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13188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 userDrawn="1"/>
        </p:nvSpPr>
        <p:spPr>
          <a:xfrm>
            <a:off x="2673315" y="1417219"/>
            <a:ext cx="2654599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ПУБЛИКАЦИОННАЯ АКТИВНОСТЬ 2015 – 2017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4207047" y="4062405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224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37" name="TextBox 36"/>
          <p:cNvSpPr txBox="1"/>
          <p:nvPr userDrawn="1"/>
        </p:nvSpPr>
        <p:spPr>
          <a:xfrm>
            <a:off x="4207047" y="5455067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116</a:t>
            </a:r>
            <a:endParaRPr lang="ru-RU" sz="1333" b="1" dirty="0">
              <a:solidFill>
                <a:prstClr val="white"/>
              </a:solidFill>
            </a:endParaRPr>
          </a:p>
        </p:txBody>
      </p:sp>
      <p:cxnSp>
        <p:nvCxnSpPr>
          <p:cNvPr id="38" name="Прямая соединительная линия 37"/>
          <p:cNvCxnSpPr/>
          <p:nvPr userDrawn="1"/>
        </p:nvCxnSpPr>
        <p:spPr>
          <a:xfrm>
            <a:off x="2831638" y="3621021"/>
            <a:ext cx="2324441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 userDrawn="1"/>
        </p:nvCxnSpPr>
        <p:spPr>
          <a:xfrm>
            <a:off x="2804141" y="5036992"/>
            <a:ext cx="2324441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 userDrawn="1"/>
        </p:nvCxnSpPr>
        <p:spPr>
          <a:xfrm>
            <a:off x="3966360" y="2598901"/>
            <a:ext cx="0" cy="3414932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/>
          <p:cNvSpPr/>
          <p:nvPr userDrawn="1"/>
        </p:nvSpPr>
        <p:spPr>
          <a:xfrm>
            <a:off x="239349" y="686127"/>
            <a:ext cx="116172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ПУБЛИКАЦИИ СПбГУ ПО ОТРАСЛЯМ ЗНАНИЙ И УКРУПНЕННЫМ ГРУППАМ НАПРАВЛЕНИЙ ПОДГОТОВКИ И СПЕЦИАЛЬНОСТЕЙ 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335360" y="1412776"/>
            <a:ext cx="4992555" cy="49925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527381" y="1412776"/>
            <a:ext cx="2112235" cy="499255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504792" y="3426336"/>
            <a:ext cx="2112235" cy="1588667"/>
            <a:chOff x="378594" y="2158714"/>
            <a:chExt cx="1584176" cy="1191500"/>
          </a:xfrm>
        </p:grpSpPr>
        <p:sp>
          <p:nvSpPr>
            <p:cNvPr id="44" name="Прямоугольник 43"/>
            <p:cNvSpPr/>
            <p:nvPr userDrawn="1"/>
          </p:nvSpPr>
          <p:spPr>
            <a:xfrm>
              <a:off x="378594" y="2158714"/>
              <a:ext cx="1584176" cy="623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42.00.00 Средства массовой информации и информационно-библиотечное дело </a:t>
              </a:r>
              <a:r>
                <a:rPr lang="en-US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endParaRPr lang="ru-RU" sz="10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Прямоугольник 44"/>
            <p:cNvSpPr/>
            <p:nvPr userDrawn="1"/>
          </p:nvSpPr>
          <p:spPr>
            <a:xfrm>
              <a:off x="574600" y="2788330"/>
              <a:ext cx="1325810" cy="5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42.03.01 Реклама и связи с общественностью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42.03.02 Журналистика </a:t>
              </a:r>
            </a:p>
          </p:txBody>
        </p:sp>
      </p:grpSp>
      <p:grpSp>
        <p:nvGrpSpPr>
          <p:cNvPr id="13" name="Группа 12"/>
          <p:cNvGrpSpPr/>
          <p:nvPr userDrawn="1"/>
        </p:nvGrpSpPr>
        <p:grpSpPr>
          <a:xfrm>
            <a:off x="523046" y="2345219"/>
            <a:ext cx="2112235" cy="898393"/>
            <a:chOff x="392235" y="1701679"/>
            <a:chExt cx="1584176" cy="673795"/>
          </a:xfrm>
        </p:grpSpPr>
        <p:sp>
          <p:nvSpPr>
            <p:cNvPr id="42" name="Прямоугольник 41"/>
            <p:cNvSpPr/>
            <p:nvPr userDrawn="1"/>
          </p:nvSpPr>
          <p:spPr>
            <a:xfrm>
              <a:off x="392235" y="1701679"/>
              <a:ext cx="1584176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53.00.00 Музыкальное искусство </a:t>
              </a:r>
              <a:endParaRPr lang="en-US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Прямоугольник 42"/>
            <p:cNvSpPr/>
            <p:nvPr userDrawn="1"/>
          </p:nvSpPr>
          <p:spPr>
            <a:xfrm>
              <a:off x="509959" y="2059907"/>
              <a:ext cx="1454993" cy="3155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53.03.03 Вокальное искусство</a:t>
              </a:r>
            </a:p>
          </p:txBody>
        </p:sp>
      </p:grpSp>
      <p:grpSp>
        <p:nvGrpSpPr>
          <p:cNvPr id="14" name="Группа 13"/>
          <p:cNvGrpSpPr/>
          <p:nvPr userDrawn="1"/>
        </p:nvGrpSpPr>
        <p:grpSpPr>
          <a:xfrm>
            <a:off x="526669" y="5317672"/>
            <a:ext cx="2112947" cy="640588"/>
            <a:chOff x="395002" y="3988255"/>
            <a:chExt cx="1584710" cy="480441"/>
          </a:xfrm>
        </p:grpSpPr>
        <p:sp>
          <p:nvSpPr>
            <p:cNvPr id="36" name="Прямоугольник 35"/>
            <p:cNvSpPr/>
            <p:nvPr userDrawn="1"/>
          </p:nvSpPr>
          <p:spPr>
            <a:xfrm>
              <a:off x="395002" y="3988255"/>
              <a:ext cx="1584176" cy="207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43.00.00 Сервис и туризм </a:t>
              </a:r>
              <a:endParaRPr lang="en-US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Прямоугольник 40"/>
            <p:cNvSpPr/>
            <p:nvPr userDrawn="1"/>
          </p:nvSpPr>
          <p:spPr>
            <a:xfrm>
              <a:off x="538484" y="4276287"/>
              <a:ext cx="1441228" cy="1924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43.03.02 Сервис </a:t>
              </a:r>
            </a:p>
          </p:txBody>
        </p:sp>
      </p:grpSp>
      <p:sp>
        <p:nvSpPr>
          <p:cNvPr id="15" name="TextBox 14"/>
          <p:cNvSpPr txBox="1"/>
          <p:nvPr userDrawn="1"/>
        </p:nvSpPr>
        <p:spPr>
          <a:xfrm>
            <a:off x="2673315" y="1417219"/>
            <a:ext cx="2654599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ПУБЛИКАЦИОННАЯ АКТИВНОСТЬ 2015 – 2017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526669" y="1414185"/>
            <a:ext cx="2304256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ПОДГОТОВКИ И СПЕЦИАЛЬНОСТИ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2652017" y="2132050"/>
            <a:ext cx="1235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Scopus</a:t>
            </a:r>
            <a:endParaRPr lang="ru-RU" sz="1467" b="1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4017913" y="2149352"/>
            <a:ext cx="1327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WOS</a:t>
            </a:r>
            <a:endParaRPr lang="ru-RU" sz="1467" b="1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Овал 18"/>
          <p:cNvSpPr/>
          <p:nvPr userDrawn="1"/>
        </p:nvSpPr>
        <p:spPr>
          <a:xfrm>
            <a:off x="2917427" y="3876208"/>
            <a:ext cx="704920" cy="70492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7" dirty="0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 userDrawn="1"/>
        </p:nvSpPr>
        <p:spPr>
          <a:xfrm>
            <a:off x="4329103" y="2598899"/>
            <a:ext cx="704920" cy="704920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 userDrawn="1"/>
        </p:nvSpPr>
        <p:spPr>
          <a:xfrm>
            <a:off x="4329103" y="3876207"/>
            <a:ext cx="704920" cy="704920"/>
          </a:xfrm>
          <a:prstGeom prst="ellipse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 userDrawn="1"/>
        </p:nvSpPr>
        <p:spPr>
          <a:xfrm>
            <a:off x="2952981" y="2598900"/>
            <a:ext cx="704920" cy="704920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/>
          <p:nvPr userDrawn="1"/>
        </p:nvSpPr>
        <p:spPr>
          <a:xfrm>
            <a:off x="2917427" y="5308912"/>
            <a:ext cx="704920" cy="704920"/>
          </a:xfrm>
          <a:prstGeom prst="ellipse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25" name="Овал 24"/>
          <p:cNvSpPr/>
          <p:nvPr userDrawn="1"/>
        </p:nvSpPr>
        <p:spPr>
          <a:xfrm>
            <a:off x="4329103" y="5308912"/>
            <a:ext cx="704920" cy="70492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2795371" y="4023483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prstClr val="white"/>
                </a:solidFill>
              </a:rPr>
              <a:t>26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4207047" y="4046217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prstClr val="white"/>
                </a:solidFill>
              </a:rPr>
              <a:t>28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4207047" y="2785096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prstClr val="white"/>
                </a:solidFill>
              </a:rPr>
              <a:t>24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2830925" y="2746175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prstClr val="white"/>
                </a:solidFill>
              </a:rPr>
              <a:t>32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 userDrawn="1"/>
        </p:nvSpPr>
        <p:spPr>
          <a:xfrm>
            <a:off x="2795371" y="5457613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prstClr val="white"/>
                </a:solidFill>
              </a:rPr>
              <a:t>2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 userDrawn="1"/>
        </p:nvSpPr>
        <p:spPr>
          <a:xfrm>
            <a:off x="4207047" y="5455067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prstClr val="white"/>
                </a:solidFill>
              </a:rPr>
              <a:t>1</a:t>
            </a:r>
            <a:endParaRPr lang="ru-RU" sz="1333" b="1" dirty="0">
              <a:solidFill>
                <a:prstClr val="white"/>
              </a:solidFill>
            </a:endParaRPr>
          </a:p>
        </p:txBody>
      </p:sp>
      <p:cxnSp>
        <p:nvCxnSpPr>
          <p:cNvPr id="32" name="Прямая соединительная линия 31"/>
          <p:cNvCxnSpPr/>
          <p:nvPr userDrawn="1"/>
        </p:nvCxnSpPr>
        <p:spPr>
          <a:xfrm>
            <a:off x="2831638" y="3621021"/>
            <a:ext cx="2324441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 userDrawn="1"/>
        </p:nvCxnSpPr>
        <p:spPr>
          <a:xfrm>
            <a:off x="2804141" y="5036992"/>
            <a:ext cx="2324441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 userDrawn="1"/>
        </p:nvCxnSpPr>
        <p:spPr>
          <a:xfrm>
            <a:off x="3966360" y="2598901"/>
            <a:ext cx="0" cy="3414932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6" name="Диаграмма 45"/>
          <p:cNvGraphicFramePr>
            <a:graphicFrameLocks/>
          </p:cNvGraphicFramePr>
          <p:nvPr userDrawn="1"/>
        </p:nvGraphicFramePr>
        <p:xfrm>
          <a:off x="5345213" y="1297989"/>
          <a:ext cx="6846788" cy="2736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8" name="Диаграмма 47"/>
          <p:cNvGraphicFramePr>
            <a:graphicFrameLocks/>
          </p:cNvGraphicFramePr>
          <p:nvPr userDrawn="1"/>
        </p:nvGraphicFramePr>
        <p:xfrm>
          <a:off x="5345213" y="3930199"/>
          <a:ext cx="6846788" cy="2475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75270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 userDrawn="1"/>
        </p:nvSpPr>
        <p:spPr>
          <a:xfrm>
            <a:off x="2673315" y="1417219"/>
            <a:ext cx="2654599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ПУБЛИКАЦИОННАЯ АКТИВНОСТЬ 2015 – 2017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4207047" y="4062405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224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37" name="TextBox 36"/>
          <p:cNvSpPr txBox="1"/>
          <p:nvPr userDrawn="1"/>
        </p:nvSpPr>
        <p:spPr>
          <a:xfrm>
            <a:off x="4207047" y="5455067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116</a:t>
            </a:r>
            <a:endParaRPr lang="ru-RU" sz="1333" b="1" dirty="0">
              <a:solidFill>
                <a:prstClr val="white"/>
              </a:solidFill>
            </a:endParaRPr>
          </a:p>
        </p:txBody>
      </p:sp>
      <p:cxnSp>
        <p:nvCxnSpPr>
          <p:cNvPr id="38" name="Прямая соединительная линия 37"/>
          <p:cNvCxnSpPr/>
          <p:nvPr userDrawn="1"/>
        </p:nvCxnSpPr>
        <p:spPr>
          <a:xfrm>
            <a:off x="2831638" y="3621021"/>
            <a:ext cx="2324441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 userDrawn="1"/>
        </p:nvCxnSpPr>
        <p:spPr>
          <a:xfrm>
            <a:off x="2804141" y="5036992"/>
            <a:ext cx="2324441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 userDrawn="1"/>
        </p:nvCxnSpPr>
        <p:spPr>
          <a:xfrm>
            <a:off x="3966360" y="2598901"/>
            <a:ext cx="0" cy="3414932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73316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431371" y="3896665"/>
            <a:ext cx="2688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prstClr val="whit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Контакты: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439851" y="4366650"/>
            <a:ext cx="7480352" cy="1846660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lvl="0" indent="0">
              <a:spcBef>
                <a:spcPct val="2000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DINPro-Regular" pitchFamily="50" charset="0"/>
              </a:defRPr>
            </a:lvl1pPr>
            <a:lvl2pPr indent="0">
              <a:spcBef>
                <a:spcPct val="200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  <a:latin typeface="DINPro-Regular" pitchFamily="50" charset="0"/>
              </a:defRPr>
            </a:lvl2pPr>
            <a:lvl3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  <a:latin typeface="DINPro-Regular" pitchFamily="50" charset="0"/>
              </a:defRPr>
            </a:lvl3pPr>
            <a:lvl4pPr indent="0">
              <a:spcBef>
                <a:spcPct val="200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DINPro-Regular" pitchFamily="50" charset="0"/>
              </a:defRPr>
            </a:lvl4pPr>
            <a:lvl5pPr indent="0">
              <a:spcBef>
                <a:spcPct val="200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DINPro-Regular" pitchFamily="50" charset="0"/>
              </a:defRPr>
            </a:lvl5pPr>
            <a:lvl6pPr indent="0">
              <a:spcBef>
                <a:spcPct val="200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spcBef>
                <a:spcPct val="200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spcBef>
                <a:spcPct val="200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spcBef>
                <a:spcPct val="200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z="1867" dirty="0">
                <a:solidFill>
                  <a:prstClr val="white"/>
                </a:solidFill>
                <a:latin typeface="Segoe UI" panose="020B0502040204020203" pitchFamily="34" charset="0"/>
              </a:rPr>
              <a:t>Санкт-Петербург,</a:t>
            </a:r>
            <a:br>
              <a:rPr lang="ru-RU" sz="1867" dirty="0">
                <a:solidFill>
                  <a:prstClr val="white"/>
                </a:solidFill>
                <a:latin typeface="Segoe UI" panose="020B0502040204020203" pitchFamily="34" charset="0"/>
              </a:rPr>
            </a:br>
            <a:r>
              <a:rPr lang="ru-RU" sz="1867" dirty="0">
                <a:solidFill>
                  <a:prstClr val="white"/>
                </a:solidFill>
                <a:latin typeface="Segoe UI" panose="020B0502040204020203" pitchFamily="34" charset="0"/>
              </a:rPr>
              <a:t>Университетская набережная, д. 7/9</a:t>
            </a:r>
          </a:p>
          <a:p>
            <a:pPr>
              <a:spcBef>
                <a:spcPts val="1600"/>
              </a:spcBef>
            </a:pPr>
            <a:r>
              <a:rPr lang="ru-RU" sz="1867" dirty="0">
                <a:solidFill>
                  <a:prstClr val="white"/>
                </a:solidFill>
                <a:latin typeface="Segoe UI" panose="020B0502040204020203" pitchFamily="34" charset="0"/>
              </a:rPr>
              <a:t>Виртуальная приёмная СПбГУ: </a:t>
            </a:r>
            <a:r>
              <a:rPr lang="ru-RU" sz="1867" b="1" dirty="0">
                <a:solidFill>
                  <a:prstClr val="white"/>
                </a:solidFill>
                <a:latin typeface="Segoe UI" panose="020B0502040204020203" pitchFamily="34" charset="0"/>
              </a:rPr>
              <a:t>guestbook.spbu.ru</a:t>
            </a:r>
          </a:p>
          <a:p>
            <a:r>
              <a:rPr lang="ru-RU" sz="1867" dirty="0">
                <a:solidFill>
                  <a:prstClr val="white"/>
                </a:solidFill>
                <a:latin typeface="Segoe UI" panose="020B0502040204020203" pitchFamily="34" charset="0"/>
              </a:rPr>
              <a:t>Сайт Университета: </a:t>
            </a:r>
            <a:r>
              <a:rPr lang="ru-RU" sz="1867" b="1" dirty="0">
                <a:solidFill>
                  <a:prstClr val="white"/>
                </a:solidFill>
                <a:latin typeface="Segoe UI" panose="020B0502040204020203" pitchFamily="34" charset="0"/>
              </a:rPr>
              <a:t>spbu.ru</a:t>
            </a:r>
          </a:p>
          <a:p>
            <a:r>
              <a:rPr lang="en-US" sz="1867" dirty="0">
                <a:solidFill>
                  <a:prstClr val="white"/>
                </a:solidFill>
                <a:latin typeface="Segoe UI" panose="020B0502040204020203" pitchFamily="34" charset="0"/>
              </a:rPr>
              <a:t>E</a:t>
            </a:r>
            <a:r>
              <a:rPr lang="ru-RU" sz="1867" dirty="0">
                <a:solidFill>
                  <a:prstClr val="white"/>
                </a:solidFill>
                <a:latin typeface="Segoe UI" panose="020B0502040204020203" pitchFamily="34" charset="0"/>
              </a:rPr>
              <a:t>-mail: </a:t>
            </a:r>
            <a:r>
              <a:rPr lang="ru-RU" sz="1867" b="1" dirty="0">
                <a:solidFill>
                  <a:prstClr val="white"/>
                </a:solidFill>
                <a:latin typeface="Segoe UI" panose="020B0502040204020203" pitchFamily="34" charset="0"/>
              </a:rPr>
              <a:t>spbu@spbu.ru</a:t>
            </a:r>
          </a:p>
        </p:txBody>
      </p:sp>
    </p:spTree>
    <p:extLst>
      <p:ext uri="{BB962C8B-B14F-4D97-AF65-F5344CB8AC3E}">
        <p14:creationId xmlns:p14="http://schemas.microsoft.com/office/powerpoint/2010/main" val="2088115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lang="ru-RU" dirty="0">
                <a:solidFill>
                  <a:srgbClr val="5E707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871531" y="3813043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5E707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Text</a:t>
            </a:r>
            <a:endParaRPr lang="ru-RU" dirty="0"/>
          </a:p>
        </p:txBody>
      </p:sp>
      <p:sp>
        <p:nvSpPr>
          <p:cNvPr id="7" name="Подзаголовок 2"/>
          <p:cNvSpPr txBox="1">
            <a:spLocks/>
          </p:cNvSpPr>
          <p:nvPr userDrawn="1"/>
        </p:nvSpPr>
        <p:spPr>
          <a:xfrm>
            <a:off x="478187" y="6377947"/>
            <a:ext cx="1429191" cy="48005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5E7076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solidFill>
                  <a:prstClr val="white"/>
                </a:solidFill>
              </a:rPr>
              <a:t>spbu.ru</a:t>
            </a:r>
            <a:endParaRPr lang="ru-RU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709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бочий слайд с фотографи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31371" y="356660"/>
            <a:ext cx="4814325" cy="562073"/>
          </a:xfrm>
        </p:spPr>
        <p:txBody>
          <a:bodyPr>
            <a:noAutofit/>
          </a:bodyPr>
          <a:lstStyle>
            <a:lvl1pPr algn="l">
              <a:defRPr sz="3733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27381" y="6213309"/>
            <a:ext cx="2016224" cy="288032"/>
          </a:xfrm>
        </p:spPr>
        <p:txBody>
          <a:bodyPr/>
          <a:lstStyle>
            <a:lvl1pPr algn="l">
              <a:defRPr/>
            </a:lvl1pPr>
          </a:lstStyle>
          <a:p>
            <a:fld id="{CB07D4DF-2351-4A60-A90B-60ED82532F7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одзаголовок 2"/>
          <p:cNvSpPr txBox="1">
            <a:spLocks/>
          </p:cNvSpPr>
          <p:nvPr userDrawn="1"/>
        </p:nvSpPr>
        <p:spPr>
          <a:xfrm>
            <a:off x="10608502" y="6117299"/>
            <a:ext cx="1429191" cy="48005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5E7076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>
                <a:solidFill>
                  <a:prstClr val="white"/>
                </a:solidFill>
              </a:rPr>
              <a:t>spbu.ru</a:t>
            </a: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431371" y="1412776"/>
            <a:ext cx="5384800" cy="4416491"/>
          </a:xfrm>
          <a:solidFill>
            <a:srgbClr val="5E7076">
              <a:alpha val="41176"/>
            </a:srgbClr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3733">
                <a:solidFill>
                  <a:schemeClr val="bg1"/>
                </a:solidFill>
              </a:defRPr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dirty="0"/>
              <a:t>фото</a:t>
            </a:r>
          </a:p>
        </p:txBody>
      </p:sp>
      <p:sp>
        <p:nvSpPr>
          <p:cNvPr id="11" name="Подзаголовок 2"/>
          <p:cNvSpPr>
            <a:spLocks noGrp="1"/>
          </p:cNvSpPr>
          <p:nvPr>
            <p:ph type="subTitle" idx="13" hasCustomPrompt="1"/>
          </p:nvPr>
        </p:nvSpPr>
        <p:spPr>
          <a:xfrm>
            <a:off x="6096000" y="1412776"/>
            <a:ext cx="5760640" cy="451250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5E7076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6351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большой фотографи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0" y="1412776"/>
            <a:ext cx="12192000" cy="5445224"/>
          </a:xfrm>
          <a:solidFill>
            <a:schemeClr val="bg1">
              <a:lumMod val="75000"/>
            </a:schemeClr>
          </a:solidFill>
          <a:ln>
            <a:solidFill>
              <a:srgbClr val="000000">
                <a:alpha val="21176"/>
              </a:srgbClr>
            </a:solidFill>
          </a:ln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3733">
                <a:solidFill>
                  <a:schemeClr val="bg1"/>
                </a:solidFill>
              </a:defRPr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/>
              <a:t>foto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31371" y="356660"/>
            <a:ext cx="4814325" cy="562073"/>
          </a:xfrm>
        </p:spPr>
        <p:txBody>
          <a:bodyPr>
            <a:noAutofit/>
          </a:bodyPr>
          <a:lstStyle>
            <a:lvl1pPr algn="l">
              <a:defRPr sz="3733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431371" y="5733256"/>
            <a:ext cx="11760629" cy="672075"/>
          </a:xfrm>
          <a:prstGeom prst="rect">
            <a:avLst/>
          </a:prstGeom>
          <a:solidFill>
            <a:srgbClr val="FFFFFF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idx="13" hasCustomPrompt="1"/>
          </p:nvPr>
        </p:nvSpPr>
        <p:spPr>
          <a:xfrm>
            <a:off x="431371" y="5754817"/>
            <a:ext cx="11521280" cy="67207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rgbClr val="5E7076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ctr"/>
            <a:r>
              <a:rPr lang="en-US" sz="2133" baseline="0" dirty="0">
                <a:solidFill>
                  <a:schemeClr val="bg1"/>
                </a:solidFill>
              </a:rPr>
              <a:t>St Petersburg University</a:t>
            </a:r>
            <a:endParaRPr lang="ru-RU" sz="2133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111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рывающи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 userDrawn="1"/>
        </p:nvSpPr>
        <p:spPr>
          <a:xfrm>
            <a:off x="506743" y="6117299"/>
            <a:ext cx="1429191" cy="48005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5E7076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solidFill>
                  <a:prstClr val="white"/>
                </a:solidFill>
              </a:rPr>
              <a:t>spbu.ru</a:t>
            </a: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 userDrawn="1"/>
        </p:nvSpPr>
        <p:spPr>
          <a:xfrm>
            <a:off x="431371" y="356660"/>
            <a:ext cx="4814325" cy="56207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33" dirty="0">
                <a:solidFill>
                  <a:srgbClr val="C0504D">
                    <a:lumMod val="75000"/>
                  </a:srgbClr>
                </a:solidFill>
              </a:rPr>
              <a:t>Title</a:t>
            </a:r>
            <a:endParaRPr lang="ru-RU" sz="3733" dirty="0">
              <a:solidFill>
                <a:srgbClr val="C0504D">
                  <a:lumMod val="75000"/>
                </a:srgbClr>
              </a:solidFill>
            </a:endParaRP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31371" y="1508787"/>
            <a:ext cx="11425269" cy="480053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5E7076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73164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2268A-8548-41D9-BD03-10D3C00898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66AA-0132-4DDE-890D-2A2C4C1DAF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7210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Рабочий слайд с фотографи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 userDrawn="1"/>
        </p:nvSpPr>
        <p:spPr>
          <a:xfrm>
            <a:off x="10608734" y="6117167"/>
            <a:ext cx="1428751" cy="48048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5E7076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2400" dirty="0">
                <a:solidFill>
                  <a:prstClr val="white"/>
                </a:solidFill>
              </a:rPr>
              <a:t>spbu.ru</a:t>
            </a: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371" y="356660"/>
            <a:ext cx="4814325" cy="562073"/>
          </a:xfrm>
        </p:spPr>
        <p:txBody>
          <a:bodyPr>
            <a:noAutofit/>
          </a:bodyPr>
          <a:lstStyle>
            <a:lvl1pPr algn="l">
              <a:defRPr sz="3733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1370" y="1892829"/>
            <a:ext cx="11606321" cy="4032448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5E7076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430997" y="1110753"/>
            <a:ext cx="11606695" cy="782076"/>
          </a:xfrm>
        </p:spPr>
        <p:txBody>
          <a:bodyPr>
            <a:normAutofit/>
          </a:bodyPr>
          <a:lstStyle>
            <a:lvl1pPr marL="0" indent="0">
              <a:buNone/>
              <a:defRPr sz="3733" b="1">
                <a:solidFill>
                  <a:srgbClr val="5E7076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527051" y="6212417"/>
            <a:ext cx="2017183" cy="287867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29FED05E-41C0-4BE0-95EA-23D6A3413CC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786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1775523" y="458112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7004672" y="2084852"/>
            <a:ext cx="4851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cap="all" dirty="0">
                <a:solidFill>
                  <a:prstClr val="whit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Structure</a:t>
            </a:r>
            <a:endParaRPr lang="ru-RU" sz="2400" b="1" cap="all" dirty="0">
              <a:solidFill>
                <a:prstClr val="whit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6111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4847861" y="452669"/>
            <a:ext cx="7344139" cy="676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5065"/>
            <a:ext cx="12192000" cy="2631076"/>
          </a:xfrm>
          <a:prstGeom prst="rect">
            <a:avLst/>
          </a:prstGeom>
          <a:ln w="19050">
            <a:noFill/>
          </a:ln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1" y="299460"/>
            <a:ext cx="2976331" cy="1017305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431371" y="1988840"/>
            <a:ext cx="1113723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333" b="1" dirty="0">
                <a:solidFill>
                  <a:prstClr val="whit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Новая технология CSEM </a:t>
            </a:r>
            <a:br>
              <a:rPr lang="en-US" sz="5333" dirty="0">
                <a:solidFill>
                  <a:prstClr val="white"/>
                </a:solidFill>
                <a:latin typeface="Segoe UI Light" panose="020B0502040204020203" pitchFamily="34" charset="0"/>
              </a:rPr>
            </a:br>
            <a:r>
              <a:rPr lang="ru-RU" sz="5333" dirty="0">
                <a:solidFill>
                  <a:prstClr val="white"/>
                </a:solidFill>
                <a:latin typeface="Segoe UI Light" panose="020B0502040204020203" pitchFamily="34" charset="0"/>
              </a:rPr>
              <a:t>для поисков углеводородов</a:t>
            </a:r>
            <a:endParaRPr lang="ru-RU" sz="4267" dirty="0">
              <a:solidFill>
                <a:prstClr val="white"/>
              </a:solidFill>
              <a:latin typeface="Segoe UI Light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883" y="517189"/>
            <a:ext cx="468133" cy="5430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47"/>
          <a:stretch/>
        </p:blipFill>
        <p:spPr>
          <a:xfrm>
            <a:off x="6484637" y="508158"/>
            <a:ext cx="620000" cy="552065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5437207" y="616286"/>
            <a:ext cx="9601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>
                <a:solidFill>
                  <a:prstClr val="white">
                    <a:lumMod val="50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Институт наук </a:t>
            </a:r>
          </a:p>
          <a:p>
            <a:pPr algn="ctr"/>
            <a:r>
              <a:rPr lang="ru-RU" sz="800" dirty="0">
                <a:solidFill>
                  <a:prstClr val="white">
                    <a:lumMod val="50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 Земле СПбГУ</a:t>
            </a:r>
            <a:endParaRPr lang="ru-RU" sz="533" dirty="0">
              <a:solidFill>
                <a:prstClr val="white">
                  <a:lumMod val="50000"/>
                </a:prstClr>
              </a:solidFill>
              <a:latin typeface="Segoe UI Light" panose="020B0502040204020203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7080020" y="633982"/>
            <a:ext cx="12481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>
                <a:solidFill>
                  <a:prstClr val="white">
                    <a:lumMod val="50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ООО «Геологический центр СПбГУ»</a:t>
            </a:r>
            <a:endParaRPr lang="ru-RU" sz="533" dirty="0">
              <a:solidFill>
                <a:prstClr val="white">
                  <a:lumMod val="50000"/>
                </a:prstClr>
              </a:solidFill>
              <a:latin typeface="Segoe UI Light" panose="020B0502040204020203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376" y="570749"/>
            <a:ext cx="620000" cy="42688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937" y="574345"/>
            <a:ext cx="620000" cy="41969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731" y="547247"/>
            <a:ext cx="500479" cy="48725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42" y="633981"/>
            <a:ext cx="692708" cy="318059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 userDrawn="1"/>
        </p:nvCxnSpPr>
        <p:spPr>
          <a:xfrm>
            <a:off x="0" y="4005064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 userDrawn="1"/>
        </p:nvCxnSpPr>
        <p:spPr>
          <a:xfrm>
            <a:off x="0" y="6644092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29592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1775523" y="458112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7004672" y="2084852"/>
            <a:ext cx="4851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cap="all" dirty="0">
                <a:solidFill>
                  <a:prstClr val="whit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Structure</a:t>
            </a:r>
            <a:endParaRPr lang="ru-RU" sz="2400" b="1" cap="all" dirty="0">
              <a:solidFill>
                <a:prstClr val="whit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4807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1775523" y="458112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dirty="0">
              <a:solidFill>
                <a:prstClr val="black"/>
              </a:solidFill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 userDrawn="1"/>
        </p:nvGraphicFramePr>
        <p:xfrm>
          <a:off x="5041699" y="1124744"/>
          <a:ext cx="7150301" cy="2784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 userDrawn="1"/>
        </p:nvGraphicFramePr>
        <p:xfrm>
          <a:off x="4943872" y="3794119"/>
          <a:ext cx="7008779" cy="2976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Прямоугольник 1"/>
          <p:cNvSpPr/>
          <p:nvPr userDrawn="1"/>
        </p:nvSpPr>
        <p:spPr>
          <a:xfrm>
            <a:off x="335360" y="694818"/>
            <a:ext cx="11521280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ПУБЛИКАЦИИ СПбГУ ПО ОТРАСЛЯМ ЗНАНИЙ И УКРУПНЕННЫМ ГРУППАМ НАПРАВЛЕНИЙ ПОДГОТОВКИ И СПЕЦИАЛЬНОСТЕЙ </a:t>
            </a:r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335361" y="1412776"/>
            <a:ext cx="5009852" cy="4992555"/>
            <a:chOff x="251520" y="1059582"/>
            <a:chExt cx="3757389" cy="3744416"/>
          </a:xfrm>
        </p:grpSpPr>
        <p:sp>
          <p:nvSpPr>
            <p:cNvPr id="3" name="Прямоугольник 2"/>
            <p:cNvSpPr/>
            <p:nvPr userDrawn="1"/>
          </p:nvSpPr>
          <p:spPr>
            <a:xfrm>
              <a:off x="251520" y="1059582"/>
              <a:ext cx="3744416" cy="3744416"/>
            </a:xfrm>
            <a:prstGeom prst="rect">
              <a:avLst/>
            </a:prstGeom>
            <a:solidFill>
              <a:srgbClr val="3072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prstClr val="white"/>
                </a:solidFill>
              </a:endParaRPr>
            </a:p>
          </p:txBody>
        </p:sp>
        <p:sp>
          <p:nvSpPr>
            <p:cNvPr id="7" name="Прямоугольник 6"/>
            <p:cNvSpPr/>
            <p:nvPr userDrawn="1"/>
          </p:nvSpPr>
          <p:spPr>
            <a:xfrm>
              <a:off x="395536" y="1059582"/>
              <a:ext cx="1584176" cy="3744416"/>
            </a:xfrm>
            <a:prstGeom prst="rect">
              <a:avLst/>
            </a:prstGeom>
            <a:solidFill>
              <a:srgbClr val="6C9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prstClr val="white"/>
                </a:solidFill>
              </a:endParaRPr>
            </a:p>
          </p:txBody>
        </p:sp>
        <p:grpSp>
          <p:nvGrpSpPr>
            <p:cNvPr id="32" name="Группа 31"/>
            <p:cNvGrpSpPr/>
            <p:nvPr userDrawn="1"/>
          </p:nvGrpSpPr>
          <p:grpSpPr>
            <a:xfrm>
              <a:off x="409079" y="3232481"/>
              <a:ext cx="1584176" cy="603543"/>
              <a:chOff x="409079" y="2821444"/>
              <a:chExt cx="1584176" cy="603543"/>
            </a:xfrm>
          </p:grpSpPr>
          <p:sp>
            <p:nvSpPr>
              <p:cNvPr id="8" name="Прямоугольник 7"/>
              <p:cNvSpPr/>
              <p:nvPr userDrawn="1"/>
            </p:nvSpPr>
            <p:spPr>
              <a:xfrm>
                <a:off x="409079" y="2821444"/>
                <a:ext cx="1584176" cy="3309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04.00.00 Химия</a:t>
                </a:r>
                <a:endParaRPr lang="en-US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0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endPara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Прямоугольник 17"/>
              <p:cNvSpPr/>
              <p:nvPr userDrawn="1"/>
            </p:nvSpPr>
            <p:spPr>
              <a:xfrm>
                <a:off x="552028" y="2986261"/>
                <a:ext cx="1325810" cy="4387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0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04.03.01 Химия</a:t>
                </a:r>
              </a:p>
              <a:p>
                <a:r>
                  <a:rPr lang="ru-RU" sz="10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04.03.02 Химия, физика и механика материалов </a:t>
                </a:r>
              </a:p>
            </p:txBody>
          </p:sp>
        </p:grpSp>
        <p:grpSp>
          <p:nvGrpSpPr>
            <p:cNvPr id="33" name="Группа 32"/>
            <p:cNvGrpSpPr/>
            <p:nvPr userDrawn="1"/>
          </p:nvGrpSpPr>
          <p:grpSpPr>
            <a:xfrm>
              <a:off x="409079" y="1623721"/>
              <a:ext cx="1584176" cy="1379974"/>
              <a:chOff x="409029" y="1566486"/>
              <a:chExt cx="1584176" cy="1379974"/>
            </a:xfrm>
          </p:grpSpPr>
          <p:sp>
            <p:nvSpPr>
              <p:cNvPr id="10" name="Прямоугольник 9"/>
              <p:cNvSpPr/>
              <p:nvPr userDrawn="1"/>
            </p:nvSpPr>
            <p:spPr>
              <a:xfrm>
                <a:off x="409029" y="1566486"/>
                <a:ext cx="1584176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01.00.00 Математика и механика</a:t>
                </a:r>
                <a:endParaRPr lang="en-US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Прямоугольник 30"/>
              <p:cNvSpPr/>
              <p:nvPr userDrawn="1"/>
            </p:nvSpPr>
            <p:spPr>
              <a:xfrm>
                <a:off x="526753" y="1891940"/>
                <a:ext cx="1454993" cy="10545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0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01.03.01 Математика</a:t>
                </a:r>
              </a:p>
              <a:p>
                <a:r>
                  <a:rPr lang="ru-RU" sz="10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01.03.02 Прикладная </a:t>
                </a:r>
                <a:r>
                  <a:rPr lang="en-US" sz="10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lang="ru-RU" sz="10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математика и информатика</a:t>
                </a:r>
              </a:p>
              <a:p>
                <a:r>
                  <a:rPr lang="ru-RU" sz="10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01.03.03 Механика и математическое моделирование </a:t>
                </a:r>
              </a:p>
              <a:p>
                <a:r>
                  <a:rPr lang="ru-RU" sz="10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01.05.01 Фундаментальные математика и механика</a:t>
                </a:r>
              </a:p>
            </p:txBody>
          </p:sp>
        </p:grpSp>
        <p:grpSp>
          <p:nvGrpSpPr>
            <p:cNvPr id="36" name="Группа 35"/>
            <p:cNvGrpSpPr/>
            <p:nvPr userDrawn="1"/>
          </p:nvGrpSpPr>
          <p:grpSpPr>
            <a:xfrm>
              <a:off x="395002" y="3805178"/>
              <a:ext cx="1584710" cy="973076"/>
              <a:chOff x="395002" y="3805178"/>
              <a:chExt cx="1584710" cy="973076"/>
            </a:xfrm>
          </p:grpSpPr>
          <p:sp>
            <p:nvSpPr>
              <p:cNvPr id="11" name="Прямоугольник 10"/>
              <p:cNvSpPr/>
              <p:nvPr userDrawn="1"/>
            </p:nvSpPr>
            <p:spPr>
              <a:xfrm>
                <a:off x="395002" y="3805178"/>
                <a:ext cx="1584176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03.00.00 Физика и астрономия</a:t>
                </a:r>
                <a:endParaRPr lang="en-US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Прямоугольник 33"/>
              <p:cNvSpPr/>
              <p:nvPr userDrawn="1"/>
            </p:nvSpPr>
            <p:spPr>
              <a:xfrm>
                <a:off x="538484" y="4093210"/>
                <a:ext cx="1441228" cy="6850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0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03.03.01 Прикладные математика и физика</a:t>
                </a:r>
              </a:p>
              <a:p>
                <a:r>
                  <a:rPr lang="ru-RU" sz="10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03.03.02 Физика </a:t>
                </a:r>
              </a:p>
              <a:p>
                <a:r>
                  <a:rPr lang="ru-RU" sz="10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03.03.03 Радиофизика </a:t>
                </a:r>
              </a:p>
              <a:p>
                <a:r>
                  <a:rPr lang="ru-RU" sz="10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03.05.01 Астрономия</a:t>
                </a:r>
              </a:p>
            </p:txBody>
          </p:sp>
        </p:grpSp>
        <p:sp>
          <p:nvSpPr>
            <p:cNvPr id="35" name="TextBox 34"/>
            <p:cNvSpPr txBox="1"/>
            <p:nvPr userDrawn="1"/>
          </p:nvSpPr>
          <p:spPr>
            <a:xfrm>
              <a:off x="2004986" y="1062914"/>
              <a:ext cx="1990949" cy="407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67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ПУБЛИКАЦИОННАЯ АКТИВНОСТЬ 2015 – 2017</a:t>
              </a:r>
            </a:p>
          </p:txBody>
        </p:sp>
        <p:sp>
          <p:nvSpPr>
            <p:cNvPr id="37" name="TextBox 36"/>
            <p:cNvSpPr txBox="1"/>
            <p:nvPr userDrawn="1"/>
          </p:nvSpPr>
          <p:spPr>
            <a:xfrm>
              <a:off x="395002" y="1060638"/>
              <a:ext cx="1728192" cy="577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67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НАПРАВЛЕНИЯ ПОДГОТОВКИ И СПЕЦИАЛЬНОСТИ</a:t>
              </a:r>
            </a:p>
          </p:txBody>
        </p:sp>
        <p:sp>
          <p:nvSpPr>
            <p:cNvPr id="42" name="TextBox 41"/>
            <p:cNvSpPr txBox="1"/>
            <p:nvPr userDrawn="1"/>
          </p:nvSpPr>
          <p:spPr>
            <a:xfrm>
              <a:off x="1989013" y="1599037"/>
              <a:ext cx="926804" cy="25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Scopus</a:t>
              </a:r>
              <a:endParaRPr lang="ru-RU" sz="1467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/>
            <p:cNvSpPr txBox="1"/>
            <p:nvPr userDrawn="1"/>
          </p:nvSpPr>
          <p:spPr>
            <a:xfrm>
              <a:off x="3013435" y="1612014"/>
              <a:ext cx="995474" cy="25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WOS</a:t>
              </a:r>
              <a:endParaRPr lang="ru-RU" sz="1467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Овал 39"/>
            <p:cNvSpPr/>
            <p:nvPr userDrawn="1"/>
          </p:nvSpPr>
          <p:spPr>
            <a:xfrm>
              <a:off x="2188070" y="2907156"/>
              <a:ext cx="528690" cy="52869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67" dirty="0">
                <a:solidFill>
                  <a:prstClr val="white"/>
                </a:solidFill>
              </a:endParaRPr>
            </a:p>
          </p:txBody>
        </p:sp>
        <p:sp>
          <p:nvSpPr>
            <p:cNvPr id="46" name="Овал 45"/>
            <p:cNvSpPr/>
            <p:nvPr userDrawn="1"/>
          </p:nvSpPr>
          <p:spPr>
            <a:xfrm>
              <a:off x="3246827" y="1949174"/>
              <a:ext cx="528690" cy="52869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prstClr val="white"/>
                </a:solidFill>
              </a:endParaRPr>
            </a:p>
          </p:txBody>
        </p:sp>
        <p:sp>
          <p:nvSpPr>
            <p:cNvPr id="47" name="Овал 46"/>
            <p:cNvSpPr/>
            <p:nvPr userDrawn="1"/>
          </p:nvSpPr>
          <p:spPr>
            <a:xfrm>
              <a:off x="3246827" y="2907155"/>
              <a:ext cx="528690" cy="52869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prstClr val="white"/>
                </a:solidFill>
              </a:endParaRPr>
            </a:p>
          </p:txBody>
        </p:sp>
        <p:sp>
          <p:nvSpPr>
            <p:cNvPr id="48" name="Овал 47"/>
            <p:cNvSpPr/>
            <p:nvPr userDrawn="1"/>
          </p:nvSpPr>
          <p:spPr>
            <a:xfrm>
              <a:off x="2214736" y="1949175"/>
              <a:ext cx="528690" cy="52869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prstClr val="white"/>
                </a:solidFill>
              </a:endParaRPr>
            </a:p>
          </p:txBody>
        </p:sp>
        <p:sp>
          <p:nvSpPr>
            <p:cNvPr id="49" name="Овал 48"/>
            <p:cNvSpPr/>
            <p:nvPr userDrawn="1"/>
          </p:nvSpPr>
          <p:spPr>
            <a:xfrm>
              <a:off x="2188070" y="3981684"/>
              <a:ext cx="528690" cy="52869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prstClr val="white"/>
                </a:solidFill>
              </a:endParaRPr>
            </a:p>
          </p:txBody>
        </p:sp>
        <p:sp>
          <p:nvSpPr>
            <p:cNvPr id="50" name="Овал 49"/>
            <p:cNvSpPr/>
            <p:nvPr userDrawn="1"/>
          </p:nvSpPr>
          <p:spPr>
            <a:xfrm>
              <a:off x="3246827" y="3981684"/>
              <a:ext cx="528690" cy="52869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prstClr val="white"/>
                </a:solidFill>
              </a:endParaRPr>
            </a:p>
          </p:txBody>
        </p:sp>
        <p:sp>
          <p:nvSpPr>
            <p:cNvPr id="44" name="TextBox 43"/>
            <p:cNvSpPr txBox="1"/>
            <p:nvPr userDrawn="1"/>
          </p:nvSpPr>
          <p:spPr>
            <a:xfrm>
              <a:off x="2096528" y="3017612"/>
              <a:ext cx="711774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b="1" dirty="0">
                  <a:solidFill>
                    <a:prstClr val="white"/>
                  </a:solidFill>
                </a:rPr>
                <a:t>3606</a:t>
              </a:r>
              <a:endParaRPr lang="ru-RU" sz="1333" b="1" dirty="0">
                <a:solidFill>
                  <a:prstClr val="white"/>
                </a:solidFill>
              </a:endParaRPr>
            </a:p>
          </p:txBody>
        </p:sp>
        <p:sp>
          <p:nvSpPr>
            <p:cNvPr id="52" name="TextBox 51"/>
            <p:cNvSpPr txBox="1"/>
            <p:nvPr userDrawn="1"/>
          </p:nvSpPr>
          <p:spPr>
            <a:xfrm>
              <a:off x="3155285" y="3034663"/>
              <a:ext cx="711774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b="1" dirty="0">
                  <a:solidFill>
                    <a:prstClr val="white"/>
                  </a:solidFill>
                </a:rPr>
                <a:t>2905</a:t>
              </a:r>
              <a:endParaRPr lang="ru-RU" sz="1333" b="1" dirty="0">
                <a:solidFill>
                  <a:prstClr val="white"/>
                </a:solidFill>
              </a:endParaRPr>
            </a:p>
          </p:txBody>
        </p:sp>
        <p:sp>
          <p:nvSpPr>
            <p:cNvPr id="53" name="TextBox 52"/>
            <p:cNvSpPr txBox="1"/>
            <p:nvPr userDrawn="1"/>
          </p:nvSpPr>
          <p:spPr>
            <a:xfrm>
              <a:off x="3155285" y="2088822"/>
              <a:ext cx="711774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b="1" dirty="0">
                  <a:solidFill>
                    <a:prstClr val="white"/>
                  </a:solidFill>
                </a:rPr>
                <a:t>1947</a:t>
              </a:r>
              <a:endParaRPr lang="ru-RU" sz="1333" b="1" dirty="0">
                <a:solidFill>
                  <a:prstClr val="white"/>
                </a:solidFill>
              </a:endParaRPr>
            </a:p>
          </p:txBody>
        </p:sp>
        <p:sp>
          <p:nvSpPr>
            <p:cNvPr id="54" name="TextBox 53"/>
            <p:cNvSpPr txBox="1"/>
            <p:nvPr userDrawn="1"/>
          </p:nvSpPr>
          <p:spPr>
            <a:xfrm>
              <a:off x="2123194" y="2059631"/>
              <a:ext cx="711774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b="1" dirty="0">
                  <a:solidFill>
                    <a:prstClr val="white"/>
                  </a:solidFill>
                </a:rPr>
                <a:t>4032</a:t>
              </a:r>
              <a:endParaRPr lang="ru-RU" sz="1333" b="1" dirty="0">
                <a:solidFill>
                  <a:prstClr val="white"/>
                </a:solidFill>
              </a:endParaRPr>
            </a:p>
          </p:txBody>
        </p:sp>
        <p:sp>
          <p:nvSpPr>
            <p:cNvPr id="55" name="TextBox 54"/>
            <p:cNvSpPr txBox="1"/>
            <p:nvPr userDrawn="1"/>
          </p:nvSpPr>
          <p:spPr>
            <a:xfrm>
              <a:off x="2096528" y="4093210"/>
              <a:ext cx="711774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b="1" dirty="0">
                  <a:solidFill>
                    <a:prstClr val="white"/>
                  </a:solidFill>
                </a:rPr>
                <a:t>3605</a:t>
              </a:r>
              <a:endParaRPr lang="ru-RU" sz="1333" b="1" dirty="0">
                <a:solidFill>
                  <a:prstClr val="white"/>
                </a:solidFill>
              </a:endParaRPr>
            </a:p>
          </p:txBody>
        </p:sp>
        <p:sp>
          <p:nvSpPr>
            <p:cNvPr id="56" name="TextBox 55"/>
            <p:cNvSpPr txBox="1"/>
            <p:nvPr userDrawn="1"/>
          </p:nvSpPr>
          <p:spPr>
            <a:xfrm>
              <a:off x="3155285" y="4091300"/>
              <a:ext cx="711774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b="1" dirty="0">
                  <a:solidFill>
                    <a:prstClr val="white"/>
                  </a:solidFill>
                </a:rPr>
                <a:t>3237</a:t>
              </a:r>
              <a:endParaRPr lang="ru-RU" sz="1333" b="1" dirty="0">
                <a:solidFill>
                  <a:prstClr val="white"/>
                </a:solidFill>
              </a:endParaRPr>
            </a:p>
          </p:txBody>
        </p:sp>
        <p:cxnSp>
          <p:nvCxnSpPr>
            <p:cNvPr id="51" name="Прямая соединительная линия 50"/>
            <p:cNvCxnSpPr/>
            <p:nvPr userDrawn="1"/>
          </p:nvCxnSpPr>
          <p:spPr>
            <a:xfrm>
              <a:off x="2123728" y="2715766"/>
              <a:ext cx="1743331" cy="0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/>
            <p:cNvCxnSpPr/>
            <p:nvPr userDrawn="1"/>
          </p:nvCxnSpPr>
          <p:spPr>
            <a:xfrm>
              <a:off x="2103105" y="3777744"/>
              <a:ext cx="1743331" cy="0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единительная линия 57"/>
            <p:cNvCxnSpPr/>
            <p:nvPr userDrawn="1"/>
          </p:nvCxnSpPr>
          <p:spPr>
            <a:xfrm>
              <a:off x="2974770" y="1949175"/>
              <a:ext cx="0" cy="2561199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462096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1775523" y="458112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239349" y="686127"/>
            <a:ext cx="116172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ПУБЛИКАЦИИ СПбГУ ПО ОТРАСЛЯМ ЗНАНИЙ И УКРУПНЕННЫМ ГРУППАМ НАПРАВЛЕНИЙ ПОДГОТОВКИ И СПЕЦИАЛЬНОСТЕЙ </a:t>
            </a:r>
          </a:p>
        </p:txBody>
      </p:sp>
      <p:sp>
        <p:nvSpPr>
          <p:cNvPr id="54" name="Прямоугольник 53"/>
          <p:cNvSpPr/>
          <p:nvPr userDrawn="1"/>
        </p:nvSpPr>
        <p:spPr>
          <a:xfrm>
            <a:off x="335360" y="1412776"/>
            <a:ext cx="4992555" cy="499255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55" name="Прямоугольник 54"/>
          <p:cNvSpPr/>
          <p:nvPr userDrawn="1"/>
        </p:nvSpPr>
        <p:spPr>
          <a:xfrm>
            <a:off x="527381" y="1412776"/>
            <a:ext cx="2112235" cy="499255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grpSp>
        <p:nvGrpSpPr>
          <p:cNvPr id="56" name="Группа 55"/>
          <p:cNvGrpSpPr/>
          <p:nvPr userDrawn="1"/>
        </p:nvGrpSpPr>
        <p:grpSpPr>
          <a:xfrm>
            <a:off x="527381" y="2152848"/>
            <a:ext cx="2112235" cy="790599"/>
            <a:chOff x="395536" y="1203598"/>
            <a:chExt cx="1584176" cy="592949"/>
          </a:xfrm>
        </p:grpSpPr>
        <p:sp>
          <p:nvSpPr>
            <p:cNvPr id="82" name="Прямоугольник 81"/>
            <p:cNvSpPr/>
            <p:nvPr userDrawn="1"/>
          </p:nvSpPr>
          <p:spPr>
            <a:xfrm>
              <a:off x="395536" y="1203598"/>
              <a:ext cx="1584176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06.00.00 Биологические науки </a:t>
              </a:r>
              <a:r>
                <a:rPr lang="en-US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endParaRPr lang="ru-RU" sz="10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Прямоугольник 82"/>
            <p:cNvSpPr/>
            <p:nvPr userDrawn="1"/>
          </p:nvSpPr>
          <p:spPr>
            <a:xfrm>
              <a:off x="420810" y="1480980"/>
              <a:ext cx="1429185" cy="3155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06.03.01 Биология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06.03.02 Почвоведение </a:t>
              </a:r>
            </a:p>
          </p:txBody>
        </p:sp>
      </p:grpSp>
      <p:grpSp>
        <p:nvGrpSpPr>
          <p:cNvPr id="57" name="Группа 56"/>
          <p:cNvGrpSpPr/>
          <p:nvPr userDrawn="1"/>
        </p:nvGrpSpPr>
        <p:grpSpPr>
          <a:xfrm>
            <a:off x="561080" y="2951360"/>
            <a:ext cx="2112235" cy="1481363"/>
            <a:chOff x="420760" y="2156285"/>
            <a:chExt cx="1584176" cy="1111022"/>
          </a:xfrm>
        </p:grpSpPr>
        <p:sp>
          <p:nvSpPr>
            <p:cNvPr id="80" name="Прямоугольник 79"/>
            <p:cNvSpPr/>
            <p:nvPr userDrawn="1"/>
          </p:nvSpPr>
          <p:spPr>
            <a:xfrm>
              <a:off x="420760" y="2156285"/>
              <a:ext cx="1584176" cy="207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05.00.00 Науки о Земле </a:t>
              </a:r>
              <a:endParaRPr lang="en-US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Прямоугольник 80"/>
            <p:cNvSpPr/>
            <p:nvPr userDrawn="1"/>
          </p:nvSpPr>
          <p:spPr>
            <a:xfrm>
              <a:off x="420760" y="2335946"/>
              <a:ext cx="1568203" cy="9313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05.03.01 Геология 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05.03.02 География 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05.03.03 Картография и </a:t>
              </a:r>
              <a:r>
                <a:rPr lang="ru-RU" sz="1067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геоинформатика</a:t>
              </a:r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05.03.04 Гидрометеорология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05.03.06 Экология и природопользование </a:t>
              </a:r>
            </a:p>
          </p:txBody>
        </p:sp>
      </p:grpSp>
      <p:grpSp>
        <p:nvGrpSpPr>
          <p:cNvPr id="58" name="Группа 57"/>
          <p:cNvGrpSpPr/>
          <p:nvPr userDrawn="1"/>
        </p:nvGrpSpPr>
        <p:grpSpPr>
          <a:xfrm>
            <a:off x="532704" y="4433854"/>
            <a:ext cx="2112235" cy="2009167"/>
            <a:chOff x="399528" y="3325389"/>
            <a:chExt cx="1584176" cy="1506875"/>
          </a:xfrm>
        </p:grpSpPr>
        <p:sp>
          <p:nvSpPr>
            <p:cNvPr id="78" name="Прямоугольник 77"/>
            <p:cNvSpPr/>
            <p:nvPr userDrawn="1"/>
          </p:nvSpPr>
          <p:spPr>
            <a:xfrm>
              <a:off x="399528" y="3325389"/>
              <a:ext cx="1584176" cy="4847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02.00.00 Компьютерные и информационные науки</a:t>
              </a:r>
              <a:endParaRPr lang="en-US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Прямоугольник 78"/>
            <p:cNvSpPr/>
            <p:nvPr userDrawn="1"/>
          </p:nvSpPr>
          <p:spPr>
            <a:xfrm>
              <a:off x="399528" y="3777744"/>
              <a:ext cx="1558902" cy="10545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02.03.01 Математика и компьютерные науки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02.03.02 Фундаментальная информатика и ИТ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02.03.03 Математическое обеспечение и администрирование информационных систем</a:t>
              </a:r>
            </a:p>
          </p:txBody>
        </p:sp>
      </p:grpSp>
      <p:sp>
        <p:nvSpPr>
          <p:cNvPr id="59" name="TextBox 58"/>
          <p:cNvSpPr txBox="1"/>
          <p:nvPr userDrawn="1"/>
        </p:nvSpPr>
        <p:spPr>
          <a:xfrm>
            <a:off x="2673315" y="1417219"/>
            <a:ext cx="2654599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ПУБЛИКАЦИОННАЯ АКТИВНОСТЬ 2015 – 2017</a:t>
            </a:r>
          </a:p>
        </p:txBody>
      </p:sp>
      <p:sp>
        <p:nvSpPr>
          <p:cNvPr id="60" name="TextBox 59"/>
          <p:cNvSpPr txBox="1"/>
          <p:nvPr userDrawn="1"/>
        </p:nvSpPr>
        <p:spPr>
          <a:xfrm>
            <a:off x="526669" y="1414185"/>
            <a:ext cx="2304256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ПОДГОТОВКИ И СПЕЦИАЛЬНОСТИ</a:t>
            </a:r>
          </a:p>
        </p:txBody>
      </p:sp>
      <p:sp>
        <p:nvSpPr>
          <p:cNvPr id="61" name="TextBox 60"/>
          <p:cNvSpPr txBox="1"/>
          <p:nvPr userDrawn="1"/>
        </p:nvSpPr>
        <p:spPr>
          <a:xfrm>
            <a:off x="2652017" y="2132050"/>
            <a:ext cx="1235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Scopus</a:t>
            </a:r>
            <a:endParaRPr lang="ru-RU" sz="1467" b="1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 userDrawn="1"/>
        </p:nvSpPr>
        <p:spPr>
          <a:xfrm>
            <a:off x="4017913" y="2149352"/>
            <a:ext cx="1327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WOS</a:t>
            </a:r>
            <a:endParaRPr lang="ru-RU" sz="1467" b="1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Овал 62"/>
          <p:cNvSpPr/>
          <p:nvPr userDrawn="1"/>
        </p:nvSpPr>
        <p:spPr>
          <a:xfrm>
            <a:off x="2917427" y="2598900"/>
            <a:ext cx="704920" cy="70492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7" dirty="0">
              <a:solidFill>
                <a:prstClr val="white"/>
              </a:solidFill>
            </a:endParaRPr>
          </a:p>
        </p:txBody>
      </p:sp>
      <p:sp>
        <p:nvSpPr>
          <p:cNvPr id="64" name="Овал 63"/>
          <p:cNvSpPr/>
          <p:nvPr userDrawn="1"/>
        </p:nvSpPr>
        <p:spPr>
          <a:xfrm>
            <a:off x="4329103" y="3876208"/>
            <a:ext cx="704920" cy="704920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65" name="Овал 64"/>
          <p:cNvSpPr/>
          <p:nvPr userDrawn="1"/>
        </p:nvSpPr>
        <p:spPr>
          <a:xfrm>
            <a:off x="4329103" y="2598900"/>
            <a:ext cx="704920" cy="704920"/>
          </a:xfrm>
          <a:prstGeom prst="ellipse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66" name="Овал 65"/>
          <p:cNvSpPr/>
          <p:nvPr userDrawn="1"/>
        </p:nvSpPr>
        <p:spPr>
          <a:xfrm>
            <a:off x="2917427" y="3876208"/>
            <a:ext cx="704920" cy="704920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67" name="Овал 66"/>
          <p:cNvSpPr/>
          <p:nvPr userDrawn="1"/>
        </p:nvSpPr>
        <p:spPr>
          <a:xfrm>
            <a:off x="2917427" y="5308912"/>
            <a:ext cx="704920" cy="704920"/>
          </a:xfrm>
          <a:prstGeom prst="ellipse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68" name="Овал 67"/>
          <p:cNvSpPr/>
          <p:nvPr userDrawn="1"/>
        </p:nvSpPr>
        <p:spPr>
          <a:xfrm>
            <a:off x="4329103" y="5308912"/>
            <a:ext cx="704920" cy="70492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69" name="TextBox 68"/>
          <p:cNvSpPr txBox="1"/>
          <p:nvPr userDrawn="1"/>
        </p:nvSpPr>
        <p:spPr>
          <a:xfrm>
            <a:off x="2795371" y="2746175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prstClr val="white"/>
                </a:solidFill>
              </a:rPr>
              <a:t>1832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70" name="TextBox 69"/>
          <p:cNvSpPr txBox="1"/>
          <p:nvPr userDrawn="1"/>
        </p:nvSpPr>
        <p:spPr>
          <a:xfrm>
            <a:off x="4207047" y="2768911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1359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71" name="TextBox 70"/>
          <p:cNvSpPr txBox="1"/>
          <p:nvPr userDrawn="1"/>
        </p:nvSpPr>
        <p:spPr>
          <a:xfrm>
            <a:off x="4207047" y="4062405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775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72" name="TextBox 71"/>
          <p:cNvSpPr txBox="1"/>
          <p:nvPr userDrawn="1"/>
        </p:nvSpPr>
        <p:spPr>
          <a:xfrm>
            <a:off x="2795371" y="4023483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prstClr val="white"/>
                </a:solidFill>
              </a:rPr>
              <a:t>1335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73" name="TextBox 72"/>
          <p:cNvSpPr txBox="1"/>
          <p:nvPr userDrawn="1"/>
        </p:nvSpPr>
        <p:spPr>
          <a:xfrm>
            <a:off x="2795371" y="5457613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950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74" name="TextBox 73"/>
          <p:cNvSpPr txBox="1"/>
          <p:nvPr userDrawn="1"/>
        </p:nvSpPr>
        <p:spPr>
          <a:xfrm>
            <a:off x="4207047" y="5455067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prstClr val="white"/>
                </a:solidFill>
              </a:rPr>
              <a:t>3</a:t>
            </a:r>
            <a:r>
              <a:rPr lang="ru-RU" sz="1867" b="1" dirty="0">
                <a:solidFill>
                  <a:prstClr val="white"/>
                </a:solidFill>
              </a:rPr>
              <a:t>39</a:t>
            </a:r>
            <a:endParaRPr lang="ru-RU" sz="1333" b="1" dirty="0">
              <a:solidFill>
                <a:prstClr val="white"/>
              </a:solidFill>
            </a:endParaRPr>
          </a:p>
        </p:txBody>
      </p:sp>
      <p:cxnSp>
        <p:nvCxnSpPr>
          <p:cNvPr id="75" name="Прямая соединительная линия 74"/>
          <p:cNvCxnSpPr/>
          <p:nvPr userDrawn="1"/>
        </p:nvCxnSpPr>
        <p:spPr>
          <a:xfrm>
            <a:off x="2831638" y="3621021"/>
            <a:ext cx="2324441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 userDrawn="1"/>
        </p:nvCxnSpPr>
        <p:spPr>
          <a:xfrm>
            <a:off x="2804141" y="5036992"/>
            <a:ext cx="2324441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 userDrawn="1"/>
        </p:nvCxnSpPr>
        <p:spPr>
          <a:xfrm>
            <a:off x="3966360" y="2598901"/>
            <a:ext cx="0" cy="3414932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4" name="Диаграмма 83"/>
          <p:cNvGraphicFramePr>
            <a:graphicFrameLocks/>
          </p:cNvGraphicFramePr>
          <p:nvPr userDrawn="1"/>
        </p:nvGraphicFramePr>
        <p:xfrm>
          <a:off x="5245101" y="998974"/>
          <a:ext cx="6946900" cy="2800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5" name="Диаграмма 84"/>
          <p:cNvGraphicFramePr>
            <a:graphicFrameLocks/>
          </p:cNvGraphicFramePr>
          <p:nvPr userDrawn="1"/>
        </p:nvGraphicFramePr>
        <p:xfrm>
          <a:off x="5327913" y="3621022"/>
          <a:ext cx="6922256" cy="2852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576563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1775523" y="458112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35360" y="1412776"/>
            <a:ext cx="4992555" cy="49925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26669" y="1408907"/>
            <a:ext cx="2112235" cy="499255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527381" y="2152847"/>
            <a:ext cx="2112235" cy="1017796"/>
            <a:chOff x="395536" y="1203598"/>
            <a:chExt cx="1584176" cy="763347"/>
          </a:xfrm>
        </p:grpSpPr>
        <p:sp>
          <p:nvSpPr>
            <p:cNvPr id="36" name="Прямоугольник 35"/>
            <p:cNvSpPr/>
            <p:nvPr userDrawn="1"/>
          </p:nvSpPr>
          <p:spPr>
            <a:xfrm>
              <a:off x="395536" y="1203598"/>
              <a:ext cx="1584176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39.00.00 Социология и социальная работа</a:t>
              </a:r>
              <a:endParaRPr lang="ru-RU" sz="10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Прямоугольник 36"/>
            <p:cNvSpPr/>
            <p:nvPr userDrawn="1"/>
          </p:nvSpPr>
          <p:spPr>
            <a:xfrm>
              <a:off x="538484" y="1528219"/>
              <a:ext cx="1440694" cy="438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39.03.01 Социология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39.03.02 Социальная работа </a:t>
              </a:r>
            </a:p>
          </p:txBody>
        </p:sp>
      </p:grpSp>
      <p:grpSp>
        <p:nvGrpSpPr>
          <p:cNvPr id="10" name="Группа 9"/>
          <p:cNvGrpSpPr/>
          <p:nvPr userDrawn="1"/>
        </p:nvGrpSpPr>
        <p:grpSpPr>
          <a:xfrm>
            <a:off x="543875" y="3156544"/>
            <a:ext cx="2112235" cy="2034716"/>
            <a:chOff x="407856" y="2310173"/>
            <a:chExt cx="1584176" cy="1526037"/>
          </a:xfrm>
        </p:grpSpPr>
        <p:sp>
          <p:nvSpPr>
            <p:cNvPr id="34" name="Прямоугольник 33"/>
            <p:cNvSpPr/>
            <p:nvPr userDrawn="1"/>
          </p:nvSpPr>
          <p:spPr>
            <a:xfrm>
              <a:off x="407856" y="2310173"/>
              <a:ext cx="1584176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38.00.00 Экономика и управление</a:t>
              </a:r>
              <a:r>
                <a:rPr lang="en-US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endParaRPr lang="ru-RU" sz="10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Прямоугольник 34"/>
            <p:cNvSpPr/>
            <p:nvPr userDrawn="1"/>
          </p:nvSpPr>
          <p:spPr>
            <a:xfrm>
              <a:off x="538434" y="2658531"/>
              <a:ext cx="1440694" cy="11776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38.03.01 Экономика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38.03.02 Менеджмент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38.03.03 Управление персоналом 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38.03.04 Государственное и муниципальное управление 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38.03.05 Бизнес-информатика</a:t>
              </a:r>
            </a:p>
          </p:txBody>
        </p:sp>
      </p:grpSp>
      <p:grpSp>
        <p:nvGrpSpPr>
          <p:cNvPr id="11" name="Группа 10"/>
          <p:cNvGrpSpPr/>
          <p:nvPr userDrawn="1"/>
        </p:nvGrpSpPr>
        <p:grpSpPr>
          <a:xfrm>
            <a:off x="526669" y="5190876"/>
            <a:ext cx="2112947" cy="913199"/>
            <a:chOff x="395002" y="3893155"/>
            <a:chExt cx="1584710" cy="684899"/>
          </a:xfrm>
        </p:grpSpPr>
        <p:sp>
          <p:nvSpPr>
            <p:cNvPr id="32" name="Прямоугольник 31"/>
            <p:cNvSpPr/>
            <p:nvPr userDrawn="1"/>
          </p:nvSpPr>
          <p:spPr>
            <a:xfrm>
              <a:off x="395002" y="3893155"/>
              <a:ext cx="1584176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31.00.00 Клиническая медицина</a:t>
              </a:r>
              <a:endParaRPr lang="en-US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Прямоугольник 32"/>
            <p:cNvSpPr/>
            <p:nvPr userDrawn="1"/>
          </p:nvSpPr>
          <p:spPr>
            <a:xfrm>
              <a:off x="538484" y="4262487"/>
              <a:ext cx="1441228" cy="3155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31.05.01 Лечебное дело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31.05.03 Стоматология </a:t>
              </a: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2673315" y="1417219"/>
            <a:ext cx="2654599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ПУБЛИКАЦИОННАЯ АКТИВНОСТЬ 2015 – 2017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526669" y="1414185"/>
            <a:ext cx="2304256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ПОДГОТОВКИ И СПЕЦИАЛЬНОСТИ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652017" y="2132050"/>
            <a:ext cx="1235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Scopus</a:t>
            </a:r>
            <a:endParaRPr lang="ru-RU" sz="1467" b="1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4017913" y="2149352"/>
            <a:ext cx="1327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WOS</a:t>
            </a:r>
            <a:endParaRPr lang="ru-RU" sz="1467" b="1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Овал 16"/>
          <p:cNvSpPr/>
          <p:nvPr userDrawn="1"/>
        </p:nvSpPr>
        <p:spPr>
          <a:xfrm>
            <a:off x="2917427" y="2598900"/>
            <a:ext cx="704920" cy="70492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7" dirty="0">
              <a:solidFill>
                <a:prstClr val="white"/>
              </a:solidFill>
            </a:endParaRPr>
          </a:p>
        </p:txBody>
      </p:sp>
      <p:sp>
        <p:nvSpPr>
          <p:cNvPr id="18" name="Овал 17"/>
          <p:cNvSpPr/>
          <p:nvPr userDrawn="1"/>
        </p:nvSpPr>
        <p:spPr>
          <a:xfrm>
            <a:off x="4329103" y="3876208"/>
            <a:ext cx="704920" cy="704920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19" name="Овал 18"/>
          <p:cNvSpPr/>
          <p:nvPr userDrawn="1"/>
        </p:nvSpPr>
        <p:spPr>
          <a:xfrm>
            <a:off x="4329103" y="2598900"/>
            <a:ext cx="704920" cy="704920"/>
          </a:xfrm>
          <a:prstGeom prst="ellipse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 userDrawn="1"/>
        </p:nvSpPr>
        <p:spPr>
          <a:xfrm>
            <a:off x="2917427" y="3876208"/>
            <a:ext cx="704920" cy="704920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 userDrawn="1"/>
        </p:nvSpPr>
        <p:spPr>
          <a:xfrm>
            <a:off x="2917427" y="5308912"/>
            <a:ext cx="704920" cy="704920"/>
          </a:xfrm>
          <a:prstGeom prst="ellipse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22" name="Овал 21"/>
          <p:cNvSpPr/>
          <p:nvPr userDrawn="1"/>
        </p:nvSpPr>
        <p:spPr>
          <a:xfrm>
            <a:off x="4329103" y="5308912"/>
            <a:ext cx="704920" cy="70492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2795371" y="2746175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787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4207047" y="2768911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283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4207047" y="4062405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237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2795371" y="4023483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598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2795371" y="5457613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562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4207047" y="5455067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624</a:t>
            </a:r>
            <a:endParaRPr lang="ru-RU" sz="1333" b="1" dirty="0">
              <a:solidFill>
                <a:prstClr val="white"/>
              </a:solidFill>
            </a:endParaRPr>
          </a:p>
        </p:txBody>
      </p:sp>
      <p:cxnSp>
        <p:nvCxnSpPr>
          <p:cNvPr id="29" name="Прямая соединительная линия 28"/>
          <p:cNvCxnSpPr/>
          <p:nvPr userDrawn="1"/>
        </p:nvCxnSpPr>
        <p:spPr>
          <a:xfrm>
            <a:off x="2831638" y="3621021"/>
            <a:ext cx="2324441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 userDrawn="1"/>
        </p:nvCxnSpPr>
        <p:spPr>
          <a:xfrm>
            <a:off x="2804141" y="5036992"/>
            <a:ext cx="2324441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 userDrawn="1"/>
        </p:nvCxnSpPr>
        <p:spPr>
          <a:xfrm>
            <a:off x="3966360" y="2598901"/>
            <a:ext cx="0" cy="3414932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 userDrawn="1"/>
        </p:nvSpPr>
        <p:spPr>
          <a:xfrm>
            <a:off x="335360" y="694818"/>
            <a:ext cx="11521280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ПУБЛИКАЦИИ СПбГУ ПО ОТРАСЛЯМ ЗНАНИЙ И УКРУПНЕННЫМ ГРУППАМ НАПРАВЛЕНИЙ ПОДГОТОВКИ И СПЕЦИАЛЬНОСТЕЙ </a:t>
            </a:r>
          </a:p>
        </p:txBody>
      </p:sp>
      <p:graphicFrame>
        <p:nvGraphicFramePr>
          <p:cNvPr id="39" name="Диаграмма 38"/>
          <p:cNvGraphicFramePr>
            <a:graphicFrameLocks/>
          </p:cNvGraphicFramePr>
          <p:nvPr userDrawn="1"/>
        </p:nvGraphicFramePr>
        <p:xfrm>
          <a:off x="5437088" y="1122354"/>
          <a:ext cx="6768075" cy="2940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0" name="Диаграмма 39"/>
          <p:cNvGraphicFramePr>
            <a:graphicFrameLocks/>
          </p:cNvGraphicFramePr>
          <p:nvPr userDrawn="1"/>
        </p:nvGraphicFramePr>
        <p:xfrm>
          <a:off x="5429517" y="3724754"/>
          <a:ext cx="6768073" cy="2825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761773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335360" y="1412776"/>
            <a:ext cx="4992555" cy="499255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527381" y="1412776"/>
            <a:ext cx="2112235" cy="499255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grpSp>
        <p:nvGrpSpPr>
          <p:cNvPr id="6" name="Группа 5"/>
          <p:cNvGrpSpPr/>
          <p:nvPr userDrawn="1"/>
        </p:nvGrpSpPr>
        <p:grpSpPr>
          <a:xfrm>
            <a:off x="527381" y="2254929"/>
            <a:ext cx="2112235" cy="811118"/>
            <a:chOff x="395536" y="1280159"/>
            <a:chExt cx="1584176" cy="608338"/>
          </a:xfrm>
        </p:grpSpPr>
        <p:sp>
          <p:nvSpPr>
            <p:cNvPr id="33" name="Прямоугольник 32"/>
            <p:cNvSpPr/>
            <p:nvPr userDrawn="1"/>
          </p:nvSpPr>
          <p:spPr>
            <a:xfrm>
              <a:off x="395536" y="1280159"/>
              <a:ext cx="1584176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27.00.00 Управление в технических системах</a:t>
              </a:r>
              <a:r>
                <a:rPr lang="en-US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endParaRPr lang="ru-RU" sz="10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Прямоугольник 33"/>
            <p:cNvSpPr/>
            <p:nvPr userDrawn="1"/>
          </p:nvSpPr>
          <p:spPr>
            <a:xfrm>
              <a:off x="538485" y="1572930"/>
              <a:ext cx="1325810" cy="3155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27.03.03 Системный анализ и управление</a:t>
              </a:r>
            </a:p>
          </p:txBody>
        </p:sp>
      </p:grpSp>
      <p:grpSp>
        <p:nvGrpSpPr>
          <p:cNvPr id="7" name="Группа 6"/>
          <p:cNvGrpSpPr/>
          <p:nvPr userDrawn="1"/>
        </p:nvGrpSpPr>
        <p:grpSpPr>
          <a:xfrm>
            <a:off x="572325" y="3101140"/>
            <a:ext cx="2112235" cy="690484"/>
            <a:chOff x="429194" y="2268620"/>
            <a:chExt cx="1584176" cy="517863"/>
          </a:xfrm>
        </p:grpSpPr>
        <p:sp>
          <p:nvSpPr>
            <p:cNvPr id="31" name="Прямоугольник 30"/>
            <p:cNvSpPr/>
            <p:nvPr userDrawn="1"/>
          </p:nvSpPr>
          <p:spPr>
            <a:xfrm>
              <a:off x="429194" y="2268620"/>
              <a:ext cx="1584176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46.00.00 История и археология </a:t>
              </a:r>
              <a:endParaRPr lang="en-US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Прямоугольник 31"/>
            <p:cNvSpPr/>
            <p:nvPr userDrawn="1"/>
          </p:nvSpPr>
          <p:spPr>
            <a:xfrm>
              <a:off x="546918" y="2594074"/>
              <a:ext cx="1454993" cy="1924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46.03.01 История </a:t>
              </a:r>
            </a:p>
          </p:txBody>
        </p:sp>
      </p:grpSp>
      <p:grpSp>
        <p:nvGrpSpPr>
          <p:cNvPr id="8" name="Группа 7"/>
          <p:cNvGrpSpPr/>
          <p:nvPr userDrawn="1"/>
        </p:nvGrpSpPr>
        <p:grpSpPr>
          <a:xfrm>
            <a:off x="539783" y="3845697"/>
            <a:ext cx="2112235" cy="1426287"/>
            <a:chOff x="404837" y="2884272"/>
            <a:chExt cx="1584176" cy="1069715"/>
          </a:xfrm>
        </p:grpSpPr>
        <p:sp>
          <p:nvSpPr>
            <p:cNvPr id="29" name="Прямоугольник 28"/>
            <p:cNvSpPr/>
            <p:nvPr userDrawn="1"/>
          </p:nvSpPr>
          <p:spPr>
            <a:xfrm>
              <a:off x="404837" y="2884272"/>
              <a:ext cx="1584176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09.00.00 Информатика и вычислительная техника </a:t>
              </a:r>
              <a:endParaRPr lang="en-US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Прямоугольник 29"/>
            <p:cNvSpPr/>
            <p:nvPr userDrawn="1"/>
          </p:nvSpPr>
          <p:spPr>
            <a:xfrm>
              <a:off x="538534" y="3392103"/>
              <a:ext cx="1441228" cy="5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09.03.03 Прикладная информатика 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09.03.04 Программная инженерия </a:t>
              </a:r>
            </a:p>
          </p:txBody>
        </p:sp>
      </p:grpSp>
      <p:sp>
        <p:nvSpPr>
          <p:cNvPr id="9" name="TextBox 8"/>
          <p:cNvSpPr txBox="1"/>
          <p:nvPr userDrawn="1"/>
        </p:nvSpPr>
        <p:spPr>
          <a:xfrm>
            <a:off x="2673315" y="1417219"/>
            <a:ext cx="2654599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ПУБЛИКАЦИОННАЯ АКТИВНОСТЬ 2015 – 2017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526669" y="1414185"/>
            <a:ext cx="2304256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ПОДГОТОВКИ И СПЕЦИАЛЬНОСТИ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622319" y="1950999"/>
            <a:ext cx="1235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Scopus</a:t>
            </a:r>
            <a:endParaRPr lang="ru-RU" sz="1467" b="1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4000616" y="1959590"/>
            <a:ext cx="1327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WOS</a:t>
            </a:r>
            <a:endParaRPr lang="ru-RU" sz="1467" b="1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 userDrawn="1"/>
        </p:nvSpPr>
        <p:spPr>
          <a:xfrm>
            <a:off x="539436" y="5275031"/>
            <a:ext cx="2112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58.00.00 Востоковедение и африканистика</a:t>
            </a:r>
            <a:endParaRPr lang="en-US" sz="1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 userDrawn="1"/>
        </p:nvSpPr>
        <p:spPr>
          <a:xfrm>
            <a:off x="653802" y="5930443"/>
            <a:ext cx="1921637" cy="42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58.03.01 Востоковедение и африканистика </a:t>
            </a:r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335360" y="694818"/>
            <a:ext cx="11521280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ПУБЛИКАЦИИ СПбГУ ПО ОТРАСЛЯМ ЗНАНИЙ И УКРУПНЕННЫМ ГРУППАМ НАПРАВЛЕНИЙ ПОДГОТОВКИ И СПЕЦИАЛЬНОСТЕЙ </a:t>
            </a:r>
          </a:p>
        </p:txBody>
      </p:sp>
      <p:cxnSp>
        <p:nvCxnSpPr>
          <p:cNvPr id="26" name="Прямая соединительная линия 25"/>
          <p:cNvCxnSpPr/>
          <p:nvPr userDrawn="1"/>
        </p:nvCxnSpPr>
        <p:spPr>
          <a:xfrm>
            <a:off x="2814341" y="3147671"/>
            <a:ext cx="2324441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 userDrawn="1"/>
        </p:nvCxnSpPr>
        <p:spPr>
          <a:xfrm>
            <a:off x="2790452" y="4184249"/>
            <a:ext cx="2324441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 userDrawn="1"/>
        </p:nvCxnSpPr>
        <p:spPr>
          <a:xfrm>
            <a:off x="3931803" y="2395243"/>
            <a:ext cx="0" cy="3818067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Группа 42"/>
          <p:cNvGrpSpPr/>
          <p:nvPr userDrawn="1"/>
        </p:nvGrpSpPr>
        <p:grpSpPr>
          <a:xfrm>
            <a:off x="2748413" y="2351028"/>
            <a:ext cx="2397164" cy="3805117"/>
            <a:chOff x="2087227" y="1746737"/>
            <a:chExt cx="1797873" cy="2853838"/>
          </a:xfrm>
        </p:grpSpPr>
        <p:sp>
          <p:nvSpPr>
            <p:cNvPr id="14" name="Овал 13"/>
            <p:cNvSpPr/>
            <p:nvPr userDrawn="1"/>
          </p:nvSpPr>
          <p:spPr>
            <a:xfrm>
              <a:off x="2178769" y="1746737"/>
              <a:ext cx="528690" cy="52869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67" dirty="0">
                <a:solidFill>
                  <a:prstClr val="white"/>
                </a:solidFill>
              </a:endParaRPr>
            </a:p>
          </p:txBody>
        </p:sp>
        <p:sp>
          <p:nvSpPr>
            <p:cNvPr id="15" name="Овал 14"/>
            <p:cNvSpPr/>
            <p:nvPr userDrawn="1"/>
          </p:nvSpPr>
          <p:spPr>
            <a:xfrm>
              <a:off x="3259772" y="2466232"/>
              <a:ext cx="528690" cy="52869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prstClr val="white"/>
                </a:solidFill>
              </a:endParaRPr>
            </a:p>
          </p:txBody>
        </p:sp>
        <p:sp>
          <p:nvSpPr>
            <p:cNvPr id="16" name="Овал 15"/>
            <p:cNvSpPr/>
            <p:nvPr userDrawn="1"/>
          </p:nvSpPr>
          <p:spPr>
            <a:xfrm>
              <a:off x="3246827" y="1746737"/>
              <a:ext cx="528690" cy="52869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prstClr val="white"/>
                </a:solidFill>
              </a:endParaRPr>
            </a:p>
          </p:txBody>
        </p:sp>
        <p:sp>
          <p:nvSpPr>
            <p:cNvPr id="17" name="Овал 16"/>
            <p:cNvSpPr/>
            <p:nvPr userDrawn="1"/>
          </p:nvSpPr>
          <p:spPr>
            <a:xfrm>
              <a:off x="2178769" y="2478152"/>
              <a:ext cx="528690" cy="52869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prstClr val="white"/>
                </a:solidFill>
              </a:endParaRPr>
            </a:p>
          </p:txBody>
        </p:sp>
        <p:sp>
          <p:nvSpPr>
            <p:cNvPr id="18" name="Овал 17"/>
            <p:cNvSpPr/>
            <p:nvPr userDrawn="1"/>
          </p:nvSpPr>
          <p:spPr>
            <a:xfrm>
              <a:off x="2178769" y="3232092"/>
              <a:ext cx="528690" cy="52869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prstClr val="white"/>
                </a:solidFill>
              </a:endParaRPr>
            </a:p>
          </p:txBody>
        </p:sp>
        <p:sp>
          <p:nvSpPr>
            <p:cNvPr id="19" name="Овал 18"/>
            <p:cNvSpPr/>
            <p:nvPr userDrawn="1"/>
          </p:nvSpPr>
          <p:spPr>
            <a:xfrm>
              <a:off x="3247224" y="3232092"/>
              <a:ext cx="528690" cy="52869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 userDrawn="1"/>
          </p:nvSpPr>
          <p:spPr>
            <a:xfrm>
              <a:off x="2087227" y="1857193"/>
              <a:ext cx="711774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867" b="1" dirty="0">
                  <a:solidFill>
                    <a:prstClr val="white"/>
                  </a:solidFill>
                </a:rPr>
                <a:t>470</a:t>
              </a:r>
              <a:endParaRPr lang="ru-RU" sz="1333" b="1" dirty="0">
                <a:solidFill>
                  <a:prstClr val="white"/>
                </a:solidFill>
              </a:endParaRPr>
            </a:p>
          </p:txBody>
        </p:sp>
        <p:sp>
          <p:nvSpPr>
            <p:cNvPr id="21" name="TextBox 20"/>
            <p:cNvSpPr txBox="1"/>
            <p:nvPr userDrawn="1"/>
          </p:nvSpPr>
          <p:spPr>
            <a:xfrm>
              <a:off x="3155285" y="1874245"/>
              <a:ext cx="711774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867" b="1" dirty="0">
                  <a:solidFill>
                    <a:prstClr val="white"/>
                  </a:solidFill>
                </a:rPr>
                <a:t>342</a:t>
              </a:r>
              <a:endParaRPr lang="ru-RU" sz="1333" b="1" dirty="0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 userDrawn="1"/>
          </p:nvSpPr>
          <p:spPr>
            <a:xfrm>
              <a:off x="3168230" y="2605880"/>
              <a:ext cx="711774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867" b="1" dirty="0">
                  <a:solidFill>
                    <a:prstClr val="white"/>
                  </a:solidFill>
                </a:rPr>
                <a:t>241</a:t>
              </a:r>
              <a:endParaRPr lang="ru-RU" sz="1333" b="1" dirty="0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 userDrawn="1"/>
          </p:nvSpPr>
          <p:spPr>
            <a:xfrm>
              <a:off x="2118757" y="2588607"/>
              <a:ext cx="711774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867" b="1" dirty="0">
                  <a:solidFill>
                    <a:prstClr val="white"/>
                  </a:solidFill>
                </a:rPr>
                <a:t>387</a:t>
              </a:r>
              <a:endParaRPr lang="ru-RU" sz="1333" b="1" dirty="0">
                <a:solidFill>
                  <a:prstClr val="white"/>
                </a:solidFill>
              </a:endParaRPr>
            </a:p>
          </p:txBody>
        </p:sp>
        <p:sp>
          <p:nvSpPr>
            <p:cNvPr id="24" name="TextBox 23"/>
            <p:cNvSpPr txBox="1"/>
            <p:nvPr userDrawn="1"/>
          </p:nvSpPr>
          <p:spPr>
            <a:xfrm>
              <a:off x="2087227" y="3343618"/>
              <a:ext cx="711774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867" b="1" dirty="0">
                  <a:solidFill>
                    <a:prstClr val="white"/>
                  </a:solidFill>
                </a:rPr>
                <a:t>370</a:t>
              </a:r>
              <a:endParaRPr lang="ru-RU" sz="1333" b="1" dirty="0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 userDrawn="1"/>
          </p:nvSpPr>
          <p:spPr>
            <a:xfrm>
              <a:off x="3155682" y="3341708"/>
              <a:ext cx="711774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867" b="1" dirty="0">
                  <a:solidFill>
                    <a:prstClr val="white"/>
                  </a:solidFill>
                </a:rPr>
                <a:t>167</a:t>
              </a:r>
              <a:endParaRPr lang="ru-RU" sz="1333" b="1" dirty="0">
                <a:solidFill>
                  <a:prstClr val="white"/>
                </a:solidFill>
              </a:endParaRPr>
            </a:p>
          </p:txBody>
        </p:sp>
        <p:sp>
          <p:nvSpPr>
            <p:cNvPr id="38" name="Овал 37"/>
            <p:cNvSpPr/>
            <p:nvPr userDrawn="1"/>
          </p:nvSpPr>
          <p:spPr>
            <a:xfrm>
              <a:off x="2178769" y="4071885"/>
              <a:ext cx="528690" cy="52869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prstClr val="white"/>
                </a:solidFill>
              </a:endParaRPr>
            </a:p>
          </p:txBody>
        </p:sp>
        <p:sp>
          <p:nvSpPr>
            <p:cNvPr id="39" name="TextBox 38"/>
            <p:cNvSpPr txBox="1"/>
            <p:nvPr userDrawn="1"/>
          </p:nvSpPr>
          <p:spPr>
            <a:xfrm>
              <a:off x="2087227" y="4183411"/>
              <a:ext cx="711774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867" b="1" dirty="0">
                  <a:solidFill>
                    <a:prstClr val="white"/>
                  </a:solidFill>
                </a:rPr>
                <a:t>353</a:t>
              </a:r>
              <a:endParaRPr lang="ru-RU" sz="1333" b="1" dirty="0">
                <a:solidFill>
                  <a:prstClr val="white"/>
                </a:solidFill>
              </a:endParaRPr>
            </a:p>
          </p:txBody>
        </p:sp>
        <p:sp>
          <p:nvSpPr>
            <p:cNvPr id="40" name="Овал 39"/>
            <p:cNvSpPr/>
            <p:nvPr userDrawn="1"/>
          </p:nvSpPr>
          <p:spPr>
            <a:xfrm>
              <a:off x="3264868" y="4071885"/>
              <a:ext cx="528690" cy="52869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prstClr val="white"/>
                </a:solidFill>
              </a:endParaRPr>
            </a:p>
          </p:txBody>
        </p:sp>
        <p:sp>
          <p:nvSpPr>
            <p:cNvPr id="41" name="TextBox 40"/>
            <p:cNvSpPr txBox="1"/>
            <p:nvPr userDrawn="1"/>
          </p:nvSpPr>
          <p:spPr>
            <a:xfrm>
              <a:off x="3173326" y="4183411"/>
              <a:ext cx="711774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867" b="1" dirty="0">
                  <a:solidFill>
                    <a:prstClr val="white"/>
                  </a:solidFill>
                </a:rPr>
                <a:t>11</a:t>
              </a:r>
              <a:endParaRPr lang="ru-RU" sz="1333" b="1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Прямая соединительная линия 41"/>
          <p:cNvCxnSpPr/>
          <p:nvPr userDrawn="1"/>
        </p:nvCxnSpPr>
        <p:spPr>
          <a:xfrm>
            <a:off x="2790453" y="5275031"/>
            <a:ext cx="2324441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9" name="Диаграмма 48"/>
          <p:cNvGraphicFramePr>
            <a:graphicFrameLocks/>
          </p:cNvGraphicFramePr>
          <p:nvPr userDrawn="1"/>
        </p:nvGraphicFramePr>
        <p:xfrm>
          <a:off x="5327915" y="1023114"/>
          <a:ext cx="6864085" cy="2822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0" name="Диаграмма 49"/>
          <p:cNvGraphicFramePr>
            <a:graphicFrameLocks/>
          </p:cNvGraphicFramePr>
          <p:nvPr userDrawn="1"/>
        </p:nvGraphicFramePr>
        <p:xfrm>
          <a:off x="5327912" y="3731667"/>
          <a:ext cx="6816760" cy="2800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375642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 userDrawn="1"/>
        </p:nvSpPr>
        <p:spPr>
          <a:xfrm>
            <a:off x="335360" y="694818"/>
            <a:ext cx="11521280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ПУБЛИКАЦИИ СПбГУ ПО ОТРАСЛЯМ ЗНАНИЙ И УКРУПНЕННЫМ ГРУППАМ НАПРАВЛЕНИЙ ПОДГОТОВКИ И СПЕЦИАЛЬНОСТЕЙ </a:t>
            </a:r>
          </a:p>
        </p:txBody>
      </p:sp>
      <p:sp>
        <p:nvSpPr>
          <p:cNvPr id="86" name="Прямоугольник 85"/>
          <p:cNvSpPr/>
          <p:nvPr userDrawn="1"/>
        </p:nvSpPr>
        <p:spPr>
          <a:xfrm>
            <a:off x="335360" y="1412776"/>
            <a:ext cx="4992555" cy="499255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87" name="Прямоугольник 86"/>
          <p:cNvSpPr/>
          <p:nvPr userDrawn="1"/>
        </p:nvSpPr>
        <p:spPr>
          <a:xfrm>
            <a:off x="527381" y="1412776"/>
            <a:ext cx="2112235" cy="49925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grpSp>
        <p:nvGrpSpPr>
          <p:cNvPr id="88" name="Группа 87"/>
          <p:cNvGrpSpPr/>
          <p:nvPr userDrawn="1"/>
        </p:nvGrpSpPr>
        <p:grpSpPr>
          <a:xfrm>
            <a:off x="493117" y="2308618"/>
            <a:ext cx="2112235" cy="1180576"/>
            <a:chOff x="369838" y="1320426"/>
            <a:chExt cx="1584176" cy="885432"/>
          </a:xfrm>
        </p:grpSpPr>
        <p:sp>
          <p:nvSpPr>
            <p:cNvPr id="114" name="Прямоугольник 113"/>
            <p:cNvSpPr/>
            <p:nvPr userDrawn="1"/>
          </p:nvSpPr>
          <p:spPr>
            <a:xfrm>
              <a:off x="369838" y="1320426"/>
              <a:ext cx="1584176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41.00.00 Политические науки и регионоведение </a:t>
              </a:r>
              <a:r>
                <a:rPr lang="en-US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endParaRPr lang="ru-RU" sz="10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Прямоугольник 114"/>
            <p:cNvSpPr/>
            <p:nvPr userDrawn="1"/>
          </p:nvSpPr>
          <p:spPr>
            <a:xfrm>
              <a:off x="524295" y="1643974"/>
              <a:ext cx="1325810" cy="5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41.03.04 Политология 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41.03.05 Международные отношения </a:t>
              </a:r>
            </a:p>
          </p:txBody>
        </p:sp>
      </p:grpSp>
      <p:grpSp>
        <p:nvGrpSpPr>
          <p:cNvPr id="89" name="Группа 88"/>
          <p:cNvGrpSpPr/>
          <p:nvPr userDrawn="1"/>
        </p:nvGrpSpPr>
        <p:grpSpPr>
          <a:xfrm>
            <a:off x="561080" y="3595200"/>
            <a:ext cx="2112235" cy="906222"/>
            <a:chOff x="420760" y="2639163"/>
            <a:chExt cx="1584176" cy="679666"/>
          </a:xfrm>
        </p:grpSpPr>
        <p:sp>
          <p:nvSpPr>
            <p:cNvPr id="112" name="Прямоугольник 111"/>
            <p:cNvSpPr/>
            <p:nvPr userDrawn="1"/>
          </p:nvSpPr>
          <p:spPr>
            <a:xfrm>
              <a:off x="420760" y="2639163"/>
              <a:ext cx="1584176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45.00.00 Языкознание и литературоведение</a:t>
              </a:r>
              <a:endParaRPr lang="en-US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Прямоугольник 112"/>
            <p:cNvSpPr/>
            <p:nvPr userDrawn="1"/>
          </p:nvSpPr>
          <p:spPr>
            <a:xfrm>
              <a:off x="549943" y="3003262"/>
              <a:ext cx="1454993" cy="3155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45.03.01 Филология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45.03.02 Лингвистика</a:t>
              </a:r>
            </a:p>
          </p:txBody>
        </p:sp>
      </p:grpSp>
      <p:grpSp>
        <p:nvGrpSpPr>
          <p:cNvPr id="90" name="Группа 89"/>
          <p:cNvGrpSpPr/>
          <p:nvPr userDrawn="1"/>
        </p:nvGrpSpPr>
        <p:grpSpPr>
          <a:xfrm>
            <a:off x="561080" y="4595840"/>
            <a:ext cx="2112235" cy="1745018"/>
            <a:chOff x="420810" y="3446879"/>
            <a:chExt cx="1584176" cy="1308763"/>
          </a:xfrm>
        </p:grpSpPr>
        <p:sp>
          <p:nvSpPr>
            <p:cNvPr id="110" name="Прямоугольник 109"/>
            <p:cNvSpPr/>
            <p:nvPr userDrawn="1"/>
          </p:nvSpPr>
          <p:spPr>
            <a:xfrm>
              <a:off x="420810" y="3446879"/>
              <a:ext cx="1584176" cy="623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51.00.00 Культуроведение и социокультурные проекты</a:t>
              </a:r>
              <a:endParaRPr lang="en-US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Прямоугольник 110"/>
            <p:cNvSpPr/>
            <p:nvPr userDrawn="1"/>
          </p:nvSpPr>
          <p:spPr>
            <a:xfrm>
              <a:off x="538484" y="4070598"/>
              <a:ext cx="1441228" cy="6850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51.03.01 Культурология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51.03.04 </a:t>
              </a:r>
              <a:r>
                <a:rPr lang="ru-RU" sz="1067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Музеология</a:t>
              </a:r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и охрана объектов культурного  и природного наследия</a:t>
              </a:r>
            </a:p>
          </p:txBody>
        </p:sp>
      </p:grpSp>
      <p:sp>
        <p:nvSpPr>
          <p:cNvPr id="91" name="TextBox 90"/>
          <p:cNvSpPr txBox="1"/>
          <p:nvPr userDrawn="1"/>
        </p:nvSpPr>
        <p:spPr>
          <a:xfrm>
            <a:off x="2673315" y="1417219"/>
            <a:ext cx="2654599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ПУБЛИКАЦИОННАЯ АКТИВНОСТЬ 2015 – 2017</a:t>
            </a:r>
          </a:p>
        </p:txBody>
      </p:sp>
      <p:sp>
        <p:nvSpPr>
          <p:cNvPr id="92" name="TextBox 91"/>
          <p:cNvSpPr txBox="1"/>
          <p:nvPr userDrawn="1"/>
        </p:nvSpPr>
        <p:spPr>
          <a:xfrm>
            <a:off x="526669" y="1414185"/>
            <a:ext cx="2304256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ПОДГОТОВКИ И СПЕЦИАЛЬНОСТИ</a:t>
            </a:r>
          </a:p>
        </p:txBody>
      </p:sp>
      <p:sp>
        <p:nvSpPr>
          <p:cNvPr id="93" name="TextBox 92"/>
          <p:cNvSpPr txBox="1"/>
          <p:nvPr userDrawn="1"/>
        </p:nvSpPr>
        <p:spPr>
          <a:xfrm>
            <a:off x="2652017" y="2132050"/>
            <a:ext cx="1235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Scopus</a:t>
            </a:r>
            <a:endParaRPr lang="ru-RU" sz="1467" b="1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extBox 93"/>
          <p:cNvSpPr txBox="1"/>
          <p:nvPr userDrawn="1"/>
        </p:nvSpPr>
        <p:spPr>
          <a:xfrm>
            <a:off x="4017913" y="2149352"/>
            <a:ext cx="1327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WOS</a:t>
            </a:r>
            <a:endParaRPr lang="ru-RU" sz="1467" b="1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Овал 94"/>
          <p:cNvSpPr/>
          <p:nvPr userDrawn="1"/>
        </p:nvSpPr>
        <p:spPr>
          <a:xfrm>
            <a:off x="2917427" y="2598900"/>
            <a:ext cx="704920" cy="70492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7" dirty="0">
              <a:solidFill>
                <a:prstClr val="white"/>
              </a:solidFill>
            </a:endParaRPr>
          </a:p>
        </p:txBody>
      </p:sp>
      <p:sp>
        <p:nvSpPr>
          <p:cNvPr id="96" name="Овал 95"/>
          <p:cNvSpPr/>
          <p:nvPr userDrawn="1"/>
        </p:nvSpPr>
        <p:spPr>
          <a:xfrm>
            <a:off x="4329103" y="3876208"/>
            <a:ext cx="704920" cy="704920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97" name="Овал 96"/>
          <p:cNvSpPr/>
          <p:nvPr userDrawn="1"/>
        </p:nvSpPr>
        <p:spPr>
          <a:xfrm>
            <a:off x="4329103" y="2598900"/>
            <a:ext cx="704920" cy="704920"/>
          </a:xfrm>
          <a:prstGeom prst="ellipse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98" name="Овал 97"/>
          <p:cNvSpPr/>
          <p:nvPr userDrawn="1"/>
        </p:nvSpPr>
        <p:spPr>
          <a:xfrm>
            <a:off x="2917427" y="3876208"/>
            <a:ext cx="704920" cy="704920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99" name="Овал 98"/>
          <p:cNvSpPr/>
          <p:nvPr userDrawn="1"/>
        </p:nvSpPr>
        <p:spPr>
          <a:xfrm>
            <a:off x="2917427" y="5308912"/>
            <a:ext cx="704920" cy="704920"/>
          </a:xfrm>
          <a:prstGeom prst="ellipse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100" name="Овал 99"/>
          <p:cNvSpPr/>
          <p:nvPr userDrawn="1"/>
        </p:nvSpPr>
        <p:spPr>
          <a:xfrm>
            <a:off x="4329103" y="5308912"/>
            <a:ext cx="704920" cy="70492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101" name="TextBox 100"/>
          <p:cNvSpPr txBox="1"/>
          <p:nvPr userDrawn="1"/>
        </p:nvSpPr>
        <p:spPr>
          <a:xfrm>
            <a:off x="2795371" y="2746175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235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102" name="TextBox 101"/>
          <p:cNvSpPr txBox="1"/>
          <p:nvPr userDrawn="1"/>
        </p:nvSpPr>
        <p:spPr>
          <a:xfrm>
            <a:off x="4207047" y="2768911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60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103" name="TextBox 102"/>
          <p:cNvSpPr txBox="1"/>
          <p:nvPr userDrawn="1"/>
        </p:nvSpPr>
        <p:spPr>
          <a:xfrm>
            <a:off x="4207047" y="4062405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136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104" name="TextBox 103"/>
          <p:cNvSpPr txBox="1"/>
          <p:nvPr userDrawn="1"/>
        </p:nvSpPr>
        <p:spPr>
          <a:xfrm>
            <a:off x="2795371" y="4023483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232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105" name="TextBox 104"/>
          <p:cNvSpPr txBox="1"/>
          <p:nvPr userDrawn="1"/>
        </p:nvSpPr>
        <p:spPr>
          <a:xfrm>
            <a:off x="2795371" y="5457613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166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106" name="TextBox 105"/>
          <p:cNvSpPr txBox="1"/>
          <p:nvPr userDrawn="1"/>
        </p:nvSpPr>
        <p:spPr>
          <a:xfrm>
            <a:off x="4207047" y="5455067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7</a:t>
            </a:r>
            <a:endParaRPr lang="ru-RU" sz="1333" b="1" dirty="0">
              <a:solidFill>
                <a:prstClr val="white"/>
              </a:solidFill>
            </a:endParaRPr>
          </a:p>
        </p:txBody>
      </p:sp>
      <p:cxnSp>
        <p:nvCxnSpPr>
          <p:cNvPr id="107" name="Прямая соединительная линия 106"/>
          <p:cNvCxnSpPr/>
          <p:nvPr userDrawn="1"/>
        </p:nvCxnSpPr>
        <p:spPr>
          <a:xfrm>
            <a:off x="2831638" y="3621021"/>
            <a:ext cx="2324441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 userDrawn="1"/>
        </p:nvCxnSpPr>
        <p:spPr>
          <a:xfrm>
            <a:off x="2804141" y="5036992"/>
            <a:ext cx="2324441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 userDrawn="1"/>
        </p:nvCxnSpPr>
        <p:spPr>
          <a:xfrm>
            <a:off x="3966360" y="2598901"/>
            <a:ext cx="0" cy="3414932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6" name="Диаграмма 115"/>
          <p:cNvGraphicFramePr>
            <a:graphicFrameLocks/>
          </p:cNvGraphicFramePr>
          <p:nvPr userDrawn="1"/>
        </p:nvGraphicFramePr>
        <p:xfrm>
          <a:off x="5345213" y="1135224"/>
          <a:ext cx="6846788" cy="2927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7" name="Диаграмма 116"/>
          <p:cNvGraphicFramePr>
            <a:graphicFrameLocks/>
          </p:cNvGraphicFramePr>
          <p:nvPr userDrawn="1"/>
        </p:nvGraphicFramePr>
        <p:xfrm>
          <a:off x="5345212" y="3891785"/>
          <a:ext cx="6827440" cy="2711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92140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 userDrawn="1"/>
        </p:nvSpPr>
        <p:spPr>
          <a:xfrm>
            <a:off x="335360" y="1412776"/>
            <a:ext cx="4992555" cy="499255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527381" y="1412776"/>
            <a:ext cx="2112235" cy="499255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grpSp>
        <p:nvGrpSpPr>
          <p:cNvPr id="18" name="Группа 17"/>
          <p:cNvGrpSpPr/>
          <p:nvPr userDrawn="1"/>
        </p:nvGrpSpPr>
        <p:grpSpPr>
          <a:xfrm>
            <a:off x="527381" y="2152848"/>
            <a:ext cx="2112235" cy="1051458"/>
            <a:chOff x="395536" y="1203598"/>
            <a:chExt cx="1584176" cy="788593"/>
          </a:xfrm>
        </p:grpSpPr>
        <p:sp>
          <p:nvSpPr>
            <p:cNvPr id="45" name="Прямоугольник 44"/>
            <p:cNvSpPr/>
            <p:nvPr userDrawn="1"/>
          </p:nvSpPr>
          <p:spPr>
            <a:xfrm>
              <a:off x="395536" y="1203598"/>
              <a:ext cx="1584176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47.00.00 Философия, этика и религиоведение</a:t>
              </a:r>
              <a:endParaRPr lang="ru-RU" sz="10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Прямоугольник 45"/>
            <p:cNvSpPr/>
            <p:nvPr userDrawn="1"/>
          </p:nvSpPr>
          <p:spPr>
            <a:xfrm>
              <a:off x="524719" y="1553465"/>
              <a:ext cx="1325810" cy="438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47.03.01 Философия 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47.03.03 Религиоведение </a:t>
              </a:r>
            </a:p>
          </p:txBody>
        </p:sp>
      </p:grpSp>
      <p:grpSp>
        <p:nvGrpSpPr>
          <p:cNvPr id="19" name="Группа 18"/>
          <p:cNvGrpSpPr/>
          <p:nvPr userDrawn="1"/>
        </p:nvGrpSpPr>
        <p:grpSpPr>
          <a:xfrm>
            <a:off x="561080" y="3156545"/>
            <a:ext cx="2112235" cy="1521440"/>
            <a:chOff x="420760" y="2310173"/>
            <a:chExt cx="1584176" cy="1141080"/>
          </a:xfrm>
        </p:grpSpPr>
        <p:sp>
          <p:nvSpPr>
            <p:cNvPr id="43" name="Прямоугольник 42"/>
            <p:cNvSpPr/>
            <p:nvPr userDrawn="1"/>
          </p:nvSpPr>
          <p:spPr>
            <a:xfrm>
              <a:off x="420760" y="2310173"/>
              <a:ext cx="1584176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37.00.00 Психологические науки</a:t>
              </a:r>
              <a:r>
                <a:rPr lang="en-US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endParaRPr lang="ru-RU" sz="10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Прямоугольник 43"/>
            <p:cNvSpPr/>
            <p:nvPr userDrawn="1"/>
          </p:nvSpPr>
          <p:spPr>
            <a:xfrm>
              <a:off x="531551" y="2643051"/>
              <a:ext cx="1454993" cy="8082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37.03.01 Психология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37.03.02 </a:t>
              </a:r>
              <a:r>
                <a:rPr lang="ru-RU" sz="1067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Конфликтология</a:t>
              </a:r>
              <a:endParaRPr lang="ru-RU" sz="10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37.05.01 Клиническая психология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37.05.02 Психология служебной деятельности </a:t>
              </a:r>
            </a:p>
          </p:txBody>
        </p:sp>
      </p:grpSp>
      <p:grpSp>
        <p:nvGrpSpPr>
          <p:cNvPr id="21" name="Группа 20"/>
          <p:cNvGrpSpPr/>
          <p:nvPr userDrawn="1"/>
        </p:nvGrpSpPr>
        <p:grpSpPr>
          <a:xfrm>
            <a:off x="539783" y="4642684"/>
            <a:ext cx="2112235" cy="1564110"/>
            <a:chOff x="404837" y="3482012"/>
            <a:chExt cx="1584176" cy="1173082"/>
          </a:xfrm>
        </p:grpSpPr>
        <p:sp>
          <p:nvSpPr>
            <p:cNvPr id="41" name="Прямоугольник 40"/>
            <p:cNvSpPr/>
            <p:nvPr userDrawn="1"/>
          </p:nvSpPr>
          <p:spPr>
            <a:xfrm>
              <a:off x="404837" y="3482012"/>
              <a:ext cx="1584176" cy="623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21.00.00 Прикладная геология, горное дело, нефтегазовое дело и геодезия </a:t>
              </a:r>
              <a:endParaRPr lang="en-US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Прямоугольник 41"/>
            <p:cNvSpPr/>
            <p:nvPr userDrawn="1"/>
          </p:nvSpPr>
          <p:spPr>
            <a:xfrm>
              <a:off x="538484" y="4093210"/>
              <a:ext cx="1441228" cy="5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21.03.01 Нефтегазовое дело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21.03.02 Землеустройство и кадастры</a:t>
              </a:r>
            </a:p>
          </p:txBody>
        </p:sp>
      </p:grpSp>
      <p:sp>
        <p:nvSpPr>
          <p:cNvPr id="22" name="TextBox 21"/>
          <p:cNvSpPr txBox="1"/>
          <p:nvPr userDrawn="1"/>
        </p:nvSpPr>
        <p:spPr>
          <a:xfrm>
            <a:off x="2673315" y="1417219"/>
            <a:ext cx="2654599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ПУБЛИКАЦИОННАЯ АКТИВНОСТЬ 2015 – 2017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526669" y="1414185"/>
            <a:ext cx="2304256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ПОДГОТОВКИ И СПЕЦИАЛЬНОСТИ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2652017" y="2132050"/>
            <a:ext cx="1235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Scopus</a:t>
            </a:r>
            <a:endParaRPr lang="ru-RU" sz="1467" b="1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4017913" y="2149352"/>
            <a:ext cx="1327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WOS</a:t>
            </a:r>
            <a:endParaRPr lang="ru-RU" sz="1467" b="1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Овал 25"/>
          <p:cNvSpPr/>
          <p:nvPr userDrawn="1"/>
        </p:nvSpPr>
        <p:spPr>
          <a:xfrm>
            <a:off x="2917427" y="2598900"/>
            <a:ext cx="704920" cy="70492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7" dirty="0">
              <a:solidFill>
                <a:prstClr val="white"/>
              </a:solidFill>
            </a:endParaRPr>
          </a:p>
        </p:txBody>
      </p:sp>
      <p:sp>
        <p:nvSpPr>
          <p:cNvPr id="27" name="Овал 26"/>
          <p:cNvSpPr/>
          <p:nvPr userDrawn="1"/>
        </p:nvSpPr>
        <p:spPr>
          <a:xfrm>
            <a:off x="4329103" y="3876208"/>
            <a:ext cx="704920" cy="704920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28" name="Овал 27"/>
          <p:cNvSpPr/>
          <p:nvPr userDrawn="1"/>
        </p:nvSpPr>
        <p:spPr>
          <a:xfrm>
            <a:off x="4329103" y="2598900"/>
            <a:ext cx="704920" cy="704920"/>
          </a:xfrm>
          <a:prstGeom prst="ellipse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29" name="Овал 28"/>
          <p:cNvSpPr/>
          <p:nvPr userDrawn="1"/>
        </p:nvSpPr>
        <p:spPr>
          <a:xfrm>
            <a:off x="2917427" y="3876208"/>
            <a:ext cx="704920" cy="704920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30" name="Овал 29"/>
          <p:cNvSpPr/>
          <p:nvPr userDrawn="1"/>
        </p:nvSpPr>
        <p:spPr>
          <a:xfrm>
            <a:off x="2917427" y="5308912"/>
            <a:ext cx="704920" cy="704920"/>
          </a:xfrm>
          <a:prstGeom prst="ellipse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31" name="Овал 30"/>
          <p:cNvSpPr/>
          <p:nvPr userDrawn="1"/>
        </p:nvSpPr>
        <p:spPr>
          <a:xfrm>
            <a:off x="4329103" y="5308912"/>
            <a:ext cx="704920" cy="70492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32" name="TextBox 31"/>
          <p:cNvSpPr txBox="1"/>
          <p:nvPr userDrawn="1"/>
        </p:nvSpPr>
        <p:spPr>
          <a:xfrm>
            <a:off x="2795371" y="2746175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160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 userDrawn="1"/>
        </p:nvSpPr>
        <p:spPr>
          <a:xfrm>
            <a:off x="4207047" y="2768911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181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4207047" y="4062405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224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 userDrawn="1"/>
        </p:nvSpPr>
        <p:spPr>
          <a:xfrm>
            <a:off x="2795371" y="4023483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129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36" name="TextBox 35"/>
          <p:cNvSpPr txBox="1"/>
          <p:nvPr userDrawn="1"/>
        </p:nvSpPr>
        <p:spPr>
          <a:xfrm>
            <a:off x="2795371" y="5457613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90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37" name="TextBox 36"/>
          <p:cNvSpPr txBox="1"/>
          <p:nvPr userDrawn="1"/>
        </p:nvSpPr>
        <p:spPr>
          <a:xfrm>
            <a:off x="4207047" y="5455067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116</a:t>
            </a:r>
            <a:endParaRPr lang="ru-RU" sz="1333" b="1" dirty="0">
              <a:solidFill>
                <a:prstClr val="white"/>
              </a:solidFill>
            </a:endParaRPr>
          </a:p>
        </p:txBody>
      </p:sp>
      <p:cxnSp>
        <p:nvCxnSpPr>
          <p:cNvPr id="38" name="Прямая соединительная линия 37"/>
          <p:cNvCxnSpPr/>
          <p:nvPr userDrawn="1"/>
        </p:nvCxnSpPr>
        <p:spPr>
          <a:xfrm>
            <a:off x="2831638" y="3621021"/>
            <a:ext cx="2324441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 userDrawn="1"/>
        </p:nvCxnSpPr>
        <p:spPr>
          <a:xfrm>
            <a:off x="2804141" y="5036992"/>
            <a:ext cx="2324441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 userDrawn="1"/>
        </p:nvCxnSpPr>
        <p:spPr>
          <a:xfrm>
            <a:off x="3966360" y="2598901"/>
            <a:ext cx="0" cy="3414932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/>
          <p:cNvSpPr/>
          <p:nvPr userDrawn="1"/>
        </p:nvSpPr>
        <p:spPr>
          <a:xfrm>
            <a:off x="239349" y="686127"/>
            <a:ext cx="116172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ПУБЛИКАЦИИ СПбГУ ПО ОТРАСЛЯМ ЗНАНИЙ И УКРУПНЕННЫМ ГРУППАМ НАПРАВЛЕНИЙ ПОДГОТОВКИ И СПЕЦИАЛЬНОСТЕЙ </a:t>
            </a:r>
          </a:p>
        </p:txBody>
      </p:sp>
      <p:graphicFrame>
        <p:nvGraphicFramePr>
          <p:cNvPr id="48" name="Диаграмма 47"/>
          <p:cNvGraphicFramePr>
            <a:graphicFrameLocks/>
          </p:cNvGraphicFramePr>
          <p:nvPr userDrawn="1"/>
        </p:nvGraphicFramePr>
        <p:xfrm>
          <a:off x="5345213" y="1203618"/>
          <a:ext cx="6846788" cy="2486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9" name="Диаграмма 48"/>
          <p:cNvGraphicFramePr>
            <a:graphicFrameLocks/>
          </p:cNvGraphicFramePr>
          <p:nvPr userDrawn="1"/>
        </p:nvGraphicFramePr>
        <p:xfrm>
          <a:off x="5345213" y="3857991"/>
          <a:ext cx="6846788" cy="2571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892237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 userDrawn="1"/>
        </p:nvSpPr>
        <p:spPr>
          <a:xfrm>
            <a:off x="335360" y="1412776"/>
            <a:ext cx="4992555" cy="499255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527381" y="1412776"/>
            <a:ext cx="2112235" cy="499255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grpSp>
        <p:nvGrpSpPr>
          <p:cNvPr id="18" name="Группа 17"/>
          <p:cNvGrpSpPr/>
          <p:nvPr userDrawn="1"/>
        </p:nvGrpSpPr>
        <p:grpSpPr>
          <a:xfrm>
            <a:off x="527381" y="2152848"/>
            <a:ext cx="2112235" cy="1051458"/>
            <a:chOff x="395536" y="1203598"/>
            <a:chExt cx="1584176" cy="788593"/>
          </a:xfrm>
        </p:grpSpPr>
        <p:sp>
          <p:nvSpPr>
            <p:cNvPr id="45" name="Прямоугольник 44"/>
            <p:cNvSpPr/>
            <p:nvPr userDrawn="1"/>
          </p:nvSpPr>
          <p:spPr>
            <a:xfrm>
              <a:off x="395536" y="1203598"/>
              <a:ext cx="1584176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47.00.00 Философия, этика и религиоведение</a:t>
              </a:r>
              <a:endParaRPr lang="ru-RU" sz="10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Прямоугольник 45"/>
            <p:cNvSpPr/>
            <p:nvPr userDrawn="1"/>
          </p:nvSpPr>
          <p:spPr>
            <a:xfrm>
              <a:off x="524719" y="1553465"/>
              <a:ext cx="1325810" cy="438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47.03.01 Философия 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47.03.03 Религиоведение </a:t>
              </a:r>
            </a:p>
          </p:txBody>
        </p:sp>
      </p:grpSp>
      <p:grpSp>
        <p:nvGrpSpPr>
          <p:cNvPr id="19" name="Группа 18"/>
          <p:cNvGrpSpPr/>
          <p:nvPr userDrawn="1"/>
        </p:nvGrpSpPr>
        <p:grpSpPr>
          <a:xfrm>
            <a:off x="561080" y="3156545"/>
            <a:ext cx="2112235" cy="1521440"/>
            <a:chOff x="420760" y="2310173"/>
            <a:chExt cx="1584176" cy="1141080"/>
          </a:xfrm>
        </p:grpSpPr>
        <p:sp>
          <p:nvSpPr>
            <p:cNvPr id="43" name="Прямоугольник 42"/>
            <p:cNvSpPr/>
            <p:nvPr userDrawn="1"/>
          </p:nvSpPr>
          <p:spPr>
            <a:xfrm>
              <a:off x="420760" y="2310173"/>
              <a:ext cx="1584176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37.00.00 Психологические науки</a:t>
              </a:r>
              <a:r>
                <a:rPr lang="en-US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endParaRPr lang="ru-RU" sz="10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Прямоугольник 43"/>
            <p:cNvSpPr/>
            <p:nvPr userDrawn="1"/>
          </p:nvSpPr>
          <p:spPr>
            <a:xfrm>
              <a:off x="531551" y="2643051"/>
              <a:ext cx="1454993" cy="8082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37.03.01 Психология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37.03.02 </a:t>
              </a:r>
              <a:r>
                <a:rPr lang="ru-RU" sz="1067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Конфликтология</a:t>
              </a:r>
              <a:endParaRPr lang="ru-RU" sz="10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37.05.01 Клиническая психология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37.05.02 Психология служебной деятельности </a:t>
              </a:r>
            </a:p>
          </p:txBody>
        </p:sp>
      </p:grpSp>
      <p:grpSp>
        <p:nvGrpSpPr>
          <p:cNvPr id="21" name="Группа 20"/>
          <p:cNvGrpSpPr/>
          <p:nvPr userDrawn="1"/>
        </p:nvGrpSpPr>
        <p:grpSpPr>
          <a:xfrm>
            <a:off x="539783" y="4642684"/>
            <a:ext cx="2112235" cy="1564110"/>
            <a:chOff x="404837" y="3482012"/>
            <a:chExt cx="1584176" cy="1173082"/>
          </a:xfrm>
        </p:grpSpPr>
        <p:sp>
          <p:nvSpPr>
            <p:cNvPr id="41" name="Прямоугольник 40"/>
            <p:cNvSpPr/>
            <p:nvPr userDrawn="1"/>
          </p:nvSpPr>
          <p:spPr>
            <a:xfrm>
              <a:off x="404837" y="3482012"/>
              <a:ext cx="1584176" cy="623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21.00.00 Прикладная геология, горное дело, нефтегазовое дело и геодезия </a:t>
              </a:r>
              <a:endParaRPr lang="en-US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Прямоугольник 41"/>
            <p:cNvSpPr/>
            <p:nvPr userDrawn="1"/>
          </p:nvSpPr>
          <p:spPr>
            <a:xfrm>
              <a:off x="538484" y="4093210"/>
              <a:ext cx="1441228" cy="5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21.03.01 Нефтегазовое дело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21.03.02 Землеустройство и кадастры</a:t>
              </a:r>
            </a:p>
          </p:txBody>
        </p:sp>
      </p:grpSp>
      <p:sp>
        <p:nvSpPr>
          <p:cNvPr id="22" name="TextBox 21"/>
          <p:cNvSpPr txBox="1"/>
          <p:nvPr userDrawn="1"/>
        </p:nvSpPr>
        <p:spPr>
          <a:xfrm>
            <a:off x="2673315" y="1417219"/>
            <a:ext cx="2654599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ПУБЛИКАЦИОННАЯ АКТИВНОСТЬ 2015 – 2017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526669" y="1414185"/>
            <a:ext cx="2304256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ПОДГОТОВКИ И СПЕЦИАЛЬНОСТИ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2652017" y="2132050"/>
            <a:ext cx="1235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Scopus</a:t>
            </a:r>
            <a:endParaRPr lang="ru-RU" sz="1467" b="1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4017913" y="2149352"/>
            <a:ext cx="1327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WOS</a:t>
            </a:r>
            <a:endParaRPr lang="ru-RU" sz="1467" b="1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Овал 25"/>
          <p:cNvSpPr/>
          <p:nvPr userDrawn="1"/>
        </p:nvSpPr>
        <p:spPr>
          <a:xfrm>
            <a:off x="2917427" y="2598900"/>
            <a:ext cx="704920" cy="70492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7" dirty="0">
              <a:solidFill>
                <a:prstClr val="white"/>
              </a:solidFill>
            </a:endParaRPr>
          </a:p>
        </p:txBody>
      </p:sp>
      <p:sp>
        <p:nvSpPr>
          <p:cNvPr id="27" name="Овал 26"/>
          <p:cNvSpPr/>
          <p:nvPr userDrawn="1"/>
        </p:nvSpPr>
        <p:spPr>
          <a:xfrm>
            <a:off x="4329103" y="3876208"/>
            <a:ext cx="704920" cy="704920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28" name="Овал 27"/>
          <p:cNvSpPr/>
          <p:nvPr userDrawn="1"/>
        </p:nvSpPr>
        <p:spPr>
          <a:xfrm>
            <a:off x="4329103" y="2598900"/>
            <a:ext cx="704920" cy="704920"/>
          </a:xfrm>
          <a:prstGeom prst="ellipse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29" name="Овал 28"/>
          <p:cNvSpPr/>
          <p:nvPr userDrawn="1"/>
        </p:nvSpPr>
        <p:spPr>
          <a:xfrm>
            <a:off x="2917427" y="3876208"/>
            <a:ext cx="704920" cy="704920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30" name="Овал 29"/>
          <p:cNvSpPr/>
          <p:nvPr userDrawn="1"/>
        </p:nvSpPr>
        <p:spPr>
          <a:xfrm>
            <a:off x="2917427" y="5308912"/>
            <a:ext cx="704920" cy="704920"/>
          </a:xfrm>
          <a:prstGeom prst="ellipse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31" name="Овал 30"/>
          <p:cNvSpPr/>
          <p:nvPr userDrawn="1"/>
        </p:nvSpPr>
        <p:spPr>
          <a:xfrm>
            <a:off x="4329103" y="5308912"/>
            <a:ext cx="704920" cy="70492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32" name="TextBox 31"/>
          <p:cNvSpPr txBox="1"/>
          <p:nvPr userDrawn="1"/>
        </p:nvSpPr>
        <p:spPr>
          <a:xfrm>
            <a:off x="2795371" y="2746175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160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 userDrawn="1"/>
        </p:nvSpPr>
        <p:spPr>
          <a:xfrm>
            <a:off x="4207047" y="2768911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181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4207047" y="4062405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224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 userDrawn="1"/>
        </p:nvSpPr>
        <p:spPr>
          <a:xfrm>
            <a:off x="2795371" y="4023483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129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36" name="TextBox 35"/>
          <p:cNvSpPr txBox="1"/>
          <p:nvPr userDrawn="1"/>
        </p:nvSpPr>
        <p:spPr>
          <a:xfrm>
            <a:off x="2795371" y="5457613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90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37" name="TextBox 36"/>
          <p:cNvSpPr txBox="1"/>
          <p:nvPr userDrawn="1"/>
        </p:nvSpPr>
        <p:spPr>
          <a:xfrm>
            <a:off x="4207047" y="5455067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116</a:t>
            </a:r>
            <a:endParaRPr lang="ru-RU" sz="1333" b="1" dirty="0">
              <a:solidFill>
                <a:prstClr val="white"/>
              </a:solidFill>
            </a:endParaRPr>
          </a:p>
        </p:txBody>
      </p:sp>
      <p:cxnSp>
        <p:nvCxnSpPr>
          <p:cNvPr id="38" name="Прямая соединительная линия 37"/>
          <p:cNvCxnSpPr/>
          <p:nvPr userDrawn="1"/>
        </p:nvCxnSpPr>
        <p:spPr>
          <a:xfrm>
            <a:off x="2831638" y="3621021"/>
            <a:ext cx="2324441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 userDrawn="1"/>
        </p:nvCxnSpPr>
        <p:spPr>
          <a:xfrm>
            <a:off x="2804141" y="5036992"/>
            <a:ext cx="2324441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 userDrawn="1"/>
        </p:nvCxnSpPr>
        <p:spPr>
          <a:xfrm>
            <a:off x="3966360" y="2598901"/>
            <a:ext cx="0" cy="3414932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/>
          <p:cNvSpPr/>
          <p:nvPr userDrawn="1"/>
        </p:nvSpPr>
        <p:spPr>
          <a:xfrm>
            <a:off x="239349" y="686127"/>
            <a:ext cx="116172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ПУБЛИКАЦИИ СПбГУ ПО ОТРАСЛЯМ ЗНАНИЙ И УКРУПНЕННЫМ ГРУППАМ НАПРАВЛЕНИЙ ПОДГОТОВКИ И СПЕЦИАЛЬНОСТЕЙ </a:t>
            </a:r>
          </a:p>
        </p:txBody>
      </p:sp>
      <p:graphicFrame>
        <p:nvGraphicFramePr>
          <p:cNvPr id="48" name="Диаграмма 47"/>
          <p:cNvGraphicFramePr>
            <a:graphicFrameLocks/>
          </p:cNvGraphicFramePr>
          <p:nvPr userDrawn="1"/>
        </p:nvGraphicFramePr>
        <p:xfrm>
          <a:off x="5345213" y="1203618"/>
          <a:ext cx="6846788" cy="2486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9" name="Диаграмма 48"/>
          <p:cNvGraphicFramePr>
            <a:graphicFrameLocks/>
          </p:cNvGraphicFramePr>
          <p:nvPr userDrawn="1"/>
        </p:nvGraphicFramePr>
        <p:xfrm>
          <a:off x="5345213" y="3857991"/>
          <a:ext cx="6846788" cy="2571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079389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 userDrawn="1"/>
        </p:nvSpPr>
        <p:spPr>
          <a:xfrm>
            <a:off x="2673315" y="1417219"/>
            <a:ext cx="2654599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ПУБЛИКАЦИОННАЯ АКТИВНОСТЬ 2015 – 2017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4207047" y="4062405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224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37" name="TextBox 36"/>
          <p:cNvSpPr txBox="1"/>
          <p:nvPr userDrawn="1"/>
        </p:nvSpPr>
        <p:spPr>
          <a:xfrm>
            <a:off x="4207047" y="5455067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116</a:t>
            </a:r>
            <a:endParaRPr lang="ru-RU" sz="1333" b="1" dirty="0">
              <a:solidFill>
                <a:prstClr val="white"/>
              </a:solidFill>
            </a:endParaRPr>
          </a:p>
        </p:txBody>
      </p:sp>
      <p:cxnSp>
        <p:nvCxnSpPr>
          <p:cNvPr id="38" name="Прямая соединительная линия 37"/>
          <p:cNvCxnSpPr/>
          <p:nvPr userDrawn="1"/>
        </p:nvCxnSpPr>
        <p:spPr>
          <a:xfrm>
            <a:off x="2831638" y="3621021"/>
            <a:ext cx="2324441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 userDrawn="1"/>
        </p:nvCxnSpPr>
        <p:spPr>
          <a:xfrm>
            <a:off x="2804141" y="5036992"/>
            <a:ext cx="2324441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 userDrawn="1"/>
        </p:nvCxnSpPr>
        <p:spPr>
          <a:xfrm>
            <a:off x="3966360" y="2598901"/>
            <a:ext cx="0" cy="3414932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/>
          <p:cNvSpPr/>
          <p:nvPr userDrawn="1"/>
        </p:nvSpPr>
        <p:spPr>
          <a:xfrm>
            <a:off x="239349" y="686127"/>
            <a:ext cx="116172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ПУБЛИКАЦИИ СПбГУ ПО ОТРАСЛЯМ ЗНАНИЙ И УКРУПНЕННЫМ ГРУППАМ НАПРАВЛЕНИЙ ПОДГОТОВКИ И СПЕЦИАЛЬНОСТЕЙ </a:t>
            </a:r>
          </a:p>
        </p:txBody>
      </p:sp>
      <p:grpSp>
        <p:nvGrpSpPr>
          <p:cNvPr id="50" name="Группа 49"/>
          <p:cNvGrpSpPr/>
          <p:nvPr userDrawn="1"/>
        </p:nvGrpSpPr>
        <p:grpSpPr>
          <a:xfrm>
            <a:off x="335361" y="1412776"/>
            <a:ext cx="5009852" cy="4992555"/>
            <a:chOff x="251520" y="1059582"/>
            <a:chExt cx="3757389" cy="3744416"/>
          </a:xfrm>
        </p:grpSpPr>
        <p:sp>
          <p:nvSpPr>
            <p:cNvPr id="51" name="Прямоугольник 50"/>
            <p:cNvSpPr/>
            <p:nvPr userDrawn="1"/>
          </p:nvSpPr>
          <p:spPr>
            <a:xfrm>
              <a:off x="251520" y="1059582"/>
              <a:ext cx="3744416" cy="3744416"/>
            </a:xfrm>
            <a:prstGeom prst="rect">
              <a:avLst/>
            </a:prstGeom>
            <a:solidFill>
              <a:srgbClr val="3072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prstClr val="white"/>
                </a:solidFill>
              </a:endParaRPr>
            </a:p>
          </p:txBody>
        </p:sp>
        <p:sp>
          <p:nvSpPr>
            <p:cNvPr id="52" name="Прямоугольник 51"/>
            <p:cNvSpPr/>
            <p:nvPr userDrawn="1"/>
          </p:nvSpPr>
          <p:spPr>
            <a:xfrm>
              <a:off x="395536" y="1059582"/>
              <a:ext cx="1584176" cy="3744416"/>
            </a:xfrm>
            <a:prstGeom prst="rect">
              <a:avLst/>
            </a:prstGeom>
            <a:solidFill>
              <a:srgbClr val="6C9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prstClr val="white"/>
                </a:solidFill>
              </a:endParaRPr>
            </a:p>
          </p:txBody>
        </p:sp>
        <p:grpSp>
          <p:nvGrpSpPr>
            <p:cNvPr id="53" name="Группа 52"/>
            <p:cNvGrpSpPr/>
            <p:nvPr userDrawn="1"/>
          </p:nvGrpSpPr>
          <p:grpSpPr>
            <a:xfrm>
              <a:off x="395002" y="2557917"/>
              <a:ext cx="1584176" cy="903938"/>
              <a:chOff x="395002" y="2146880"/>
              <a:chExt cx="1584176" cy="903938"/>
            </a:xfrm>
          </p:grpSpPr>
          <p:sp>
            <p:nvSpPr>
              <p:cNvPr id="79" name="Прямоугольник 78"/>
              <p:cNvSpPr/>
              <p:nvPr userDrawn="1"/>
            </p:nvSpPr>
            <p:spPr>
              <a:xfrm>
                <a:off x="395002" y="2146880"/>
                <a:ext cx="1584176" cy="6232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52.00.00 Сценические искусства и литературное творчество </a:t>
                </a:r>
                <a:r>
                  <a:rPr lang="en-US" sz="10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endPara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Прямоугольник 79"/>
              <p:cNvSpPr/>
              <p:nvPr userDrawn="1"/>
            </p:nvSpPr>
            <p:spPr>
              <a:xfrm>
                <a:off x="552028" y="2735251"/>
                <a:ext cx="1325810" cy="3155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0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52.05.01 Актёрское искусство</a:t>
                </a:r>
              </a:p>
            </p:txBody>
          </p:sp>
        </p:grpSp>
        <p:grpSp>
          <p:nvGrpSpPr>
            <p:cNvPr id="54" name="Группа 53"/>
            <p:cNvGrpSpPr/>
            <p:nvPr userDrawn="1"/>
          </p:nvGrpSpPr>
          <p:grpSpPr>
            <a:xfrm>
              <a:off x="409079" y="1552870"/>
              <a:ext cx="1584176" cy="1022431"/>
              <a:chOff x="409029" y="1495635"/>
              <a:chExt cx="1584176" cy="1022431"/>
            </a:xfrm>
          </p:grpSpPr>
          <p:sp>
            <p:nvSpPr>
              <p:cNvPr id="77" name="Прямоугольник 76"/>
              <p:cNvSpPr/>
              <p:nvPr userDrawn="1"/>
            </p:nvSpPr>
            <p:spPr>
              <a:xfrm>
                <a:off x="409029" y="1495635"/>
                <a:ext cx="1584176" cy="6232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54.00.00 Изобразительное и прикладные виды искусств </a:t>
                </a:r>
                <a:endParaRPr lang="en-US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Прямоугольник 77"/>
              <p:cNvSpPr/>
              <p:nvPr userDrawn="1"/>
            </p:nvSpPr>
            <p:spPr>
              <a:xfrm>
                <a:off x="524135" y="2079340"/>
                <a:ext cx="1454993" cy="4387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0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54.03.01 Дизайн </a:t>
                </a:r>
              </a:p>
              <a:p>
                <a:r>
                  <a:rPr lang="ru-RU" sz="10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54.03.04 Реставрация </a:t>
                </a:r>
              </a:p>
              <a:p>
                <a:r>
                  <a:rPr lang="ru-RU" sz="10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54.05.02 Живопись</a:t>
                </a:r>
              </a:p>
            </p:txBody>
          </p:sp>
        </p:grpSp>
        <p:grpSp>
          <p:nvGrpSpPr>
            <p:cNvPr id="55" name="Группа 54"/>
            <p:cNvGrpSpPr/>
            <p:nvPr userDrawn="1"/>
          </p:nvGrpSpPr>
          <p:grpSpPr>
            <a:xfrm>
              <a:off x="395002" y="3408412"/>
              <a:ext cx="1584710" cy="739250"/>
              <a:chOff x="395002" y="3408412"/>
              <a:chExt cx="1584710" cy="739250"/>
            </a:xfrm>
          </p:grpSpPr>
          <p:sp>
            <p:nvSpPr>
              <p:cNvPr id="75" name="Прямоугольник 74"/>
              <p:cNvSpPr/>
              <p:nvPr userDrawn="1"/>
            </p:nvSpPr>
            <p:spPr>
              <a:xfrm>
                <a:off x="395002" y="3408412"/>
                <a:ext cx="1584176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50.00.00 Искусствознание</a:t>
                </a:r>
                <a:endParaRPr lang="en-US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Прямоугольник 75"/>
              <p:cNvSpPr/>
              <p:nvPr userDrawn="1"/>
            </p:nvSpPr>
            <p:spPr>
              <a:xfrm>
                <a:off x="538484" y="3708936"/>
                <a:ext cx="1441228" cy="4387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0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50.03.01 Искусства и гуманитарные науки </a:t>
                </a:r>
              </a:p>
              <a:p>
                <a:r>
                  <a:rPr lang="ru-RU" sz="10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50.03.03 История искусств </a:t>
                </a:r>
              </a:p>
            </p:txBody>
          </p:sp>
        </p:grpSp>
        <p:sp>
          <p:nvSpPr>
            <p:cNvPr id="56" name="TextBox 55"/>
            <p:cNvSpPr txBox="1"/>
            <p:nvPr userDrawn="1"/>
          </p:nvSpPr>
          <p:spPr>
            <a:xfrm>
              <a:off x="2004986" y="1062914"/>
              <a:ext cx="1990949" cy="407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67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ПУБЛИКАЦИОННАЯ АКТИВНОСТЬ 2015 – 2017</a:t>
              </a:r>
            </a:p>
          </p:txBody>
        </p:sp>
        <p:sp>
          <p:nvSpPr>
            <p:cNvPr id="57" name="TextBox 56"/>
            <p:cNvSpPr txBox="1"/>
            <p:nvPr userDrawn="1"/>
          </p:nvSpPr>
          <p:spPr>
            <a:xfrm>
              <a:off x="395002" y="1060638"/>
              <a:ext cx="1728192" cy="577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67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НАПРАВЛЕНИЯ ПОДГОТОВКИ И СПЕЦИАЛЬНОСТИ</a:t>
              </a:r>
            </a:p>
          </p:txBody>
        </p:sp>
        <p:sp>
          <p:nvSpPr>
            <p:cNvPr id="58" name="TextBox 57"/>
            <p:cNvSpPr txBox="1"/>
            <p:nvPr userDrawn="1"/>
          </p:nvSpPr>
          <p:spPr>
            <a:xfrm>
              <a:off x="1989013" y="1539893"/>
              <a:ext cx="926804" cy="25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Scopus</a:t>
              </a:r>
              <a:endParaRPr lang="ru-RU" sz="1467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TextBox 58"/>
            <p:cNvSpPr txBox="1"/>
            <p:nvPr userDrawn="1"/>
          </p:nvSpPr>
          <p:spPr>
            <a:xfrm>
              <a:off x="3013435" y="1552870"/>
              <a:ext cx="995474" cy="25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WOS</a:t>
              </a:r>
              <a:endParaRPr lang="ru-RU" sz="1467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Овал 59"/>
            <p:cNvSpPr/>
            <p:nvPr userDrawn="1"/>
          </p:nvSpPr>
          <p:spPr>
            <a:xfrm>
              <a:off x="2196419" y="2667445"/>
              <a:ext cx="528690" cy="52869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67" dirty="0">
                <a:solidFill>
                  <a:prstClr val="white"/>
                </a:solidFill>
              </a:endParaRPr>
            </a:p>
          </p:txBody>
        </p:sp>
        <p:sp>
          <p:nvSpPr>
            <p:cNvPr id="61" name="Овал 60"/>
            <p:cNvSpPr/>
            <p:nvPr userDrawn="1"/>
          </p:nvSpPr>
          <p:spPr>
            <a:xfrm>
              <a:off x="3226204" y="1905664"/>
              <a:ext cx="528690" cy="52869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prstClr val="white"/>
                </a:solidFill>
              </a:endParaRPr>
            </a:p>
          </p:txBody>
        </p:sp>
        <p:sp>
          <p:nvSpPr>
            <p:cNvPr id="62" name="Овал 61"/>
            <p:cNvSpPr/>
            <p:nvPr userDrawn="1"/>
          </p:nvSpPr>
          <p:spPr>
            <a:xfrm>
              <a:off x="3207353" y="2667445"/>
              <a:ext cx="528690" cy="52869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prstClr val="white"/>
                </a:solidFill>
              </a:endParaRPr>
            </a:p>
          </p:txBody>
        </p:sp>
        <p:sp>
          <p:nvSpPr>
            <p:cNvPr id="63" name="Овал 62"/>
            <p:cNvSpPr/>
            <p:nvPr userDrawn="1"/>
          </p:nvSpPr>
          <p:spPr>
            <a:xfrm>
              <a:off x="2194113" y="1905664"/>
              <a:ext cx="528690" cy="52869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prstClr val="white"/>
                </a:solidFill>
              </a:endParaRPr>
            </a:p>
          </p:txBody>
        </p:sp>
        <p:sp>
          <p:nvSpPr>
            <p:cNvPr id="64" name="Овал 63"/>
            <p:cNvSpPr/>
            <p:nvPr userDrawn="1"/>
          </p:nvSpPr>
          <p:spPr>
            <a:xfrm>
              <a:off x="2196419" y="4201939"/>
              <a:ext cx="528690" cy="52869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prstClr val="white"/>
                </a:solidFill>
              </a:endParaRPr>
            </a:p>
          </p:txBody>
        </p:sp>
        <p:sp>
          <p:nvSpPr>
            <p:cNvPr id="65" name="Овал 64"/>
            <p:cNvSpPr/>
            <p:nvPr userDrawn="1"/>
          </p:nvSpPr>
          <p:spPr>
            <a:xfrm>
              <a:off x="3226204" y="4191362"/>
              <a:ext cx="528690" cy="52869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prstClr val="white"/>
                </a:solidFill>
              </a:endParaRPr>
            </a:p>
          </p:txBody>
        </p:sp>
        <p:sp>
          <p:nvSpPr>
            <p:cNvPr id="66" name="TextBox 65"/>
            <p:cNvSpPr txBox="1"/>
            <p:nvPr userDrawn="1"/>
          </p:nvSpPr>
          <p:spPr>
            <a:xfrm>
              <a:off x="2104877" y="2777901"/>
              <a:ext cx="711774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b="1" dirty="0">
                  <a:solidFill>
                    <a:prstClr val="white"/>
                  </a:solidFill>
                </a:rPr>
                <a:t>54</a:t>
              </a:r>
              <a:endParaRPr lang="ru-RU" sz="1333" b="1" dirty="0">
                <a:solidFill>
                  <a:prstClr val="white"/>
                </a:solidFill>
              </a:endParaRPr>
            </a:p>
          </p:txBody>
        </p:sp>
        <p:sp>
          <p:nvSpPr>
            <p:cNvPr id="67" name="TextBox 66"/>
            <p:cNvSpPr txBox="1"/>
            <p:nvPr userDrawn="1"/>
          </p:nvSpPr>
          <p:spPr>
            <a:xfrm>
              <a:off x="3115811" y="2794953"/>
              <a:ext cx="711774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b="1" dirty="0">
                  <a:solidFill>
                    <a:prstClr val="white"/>
                  </a:solidFill>
                </a:rPr>
                <a:t>5</a:t>
              </a:r>
              <a:endParaRPr lang="ru-RU" sz="1333" b="1" dirty="0">
                <a:solidFill>
                  <a:prstClr val="white"/>
                </a:solidFill>
              </a:endParaRPr>
            </a:p>
          </p:txBody>
        </p:sp>
        <p:sp>
          <p:nvSpPr>
            <p:cNvPr id="68" name="TextBox 67"/>
            <p:cNvSpPr txBox="1"/>
            <p:nvPr userDrawn="1"/>
          </p:nvSpPr>
          <p:spPr>
            <a:xfrm>
              <a:off x="3134662" y="2045312"/>
              <a:ext cx="711774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b="1" dirty="0">
                  <a:solidFill>
                    <a:prstClr val="white"/>
                  </a:solidFill>
                </a:rPr>
                <a:t>44</a:t>
              </a:r>
              <a:endParaRPr lang="ru-RU" sz="1333" b="1" dirty="0">
                <a:solidFill>
                  <a:prstClr val="white"/>
                </a:solidFill>
              </a:endParaRPr>
            </a:p>
          </p:txBody>
        </p:sp>
        <p:sp>
          <p:nvSpPr>
            <p:cNvPr id="69" name="TextBox 68"/>
            <p:cNvSpPr txBox="1"/>
            <p:nvPr userDrawn="1"/>
          </p:nvSpPr>
          <p:spPr>
            <a:xfrm>
              <a:off x="2102571" y="2016121"/>
              <a:ext cx="711774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b="1" dirty="0">
                  <a:solidFill>
                    <a:prstClr val="white"/>
                  </a:solidFill>
                </a:rPr>
                <a:t>54</a:t>
              </a:r>
              <a:endParaRPr lang="ru-RU" sz="1333" b="1" dirty="0">
                <a:solidFill>
                  <a:prstClr val="white"/>
                </a:solidFill>
              </a:endParaRPr>
            </a:p>
          </p:txBody>
        </p:sp>
        <p:sp>
          <p:nvSpPr>
            <p:cNvPr id="70" name="TextBox 69"/>
            <p:cNvSpPr txBox="1"/>
            <p:nvPr userDrawn="1"/>
          </p:nvSpPr>
          <p:spPr>
            <a:xfrm>
              <a:off x="2104877" y="4313465"/>
              <a:ext cx="711774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b="1" dirty="0">
                  <a:solidFill>
                    <a:prstClr val="white"/>
                  </a:solidFill>
                </a:rPr>
                <a:t>32</a:t>
              </a:r>
              <a:endParaRPr lang="ru-RU" sz="1333" b="1" dirty="0">
                <a:solidFill>
                  <a:prstClr val="white"/>
                </a:solidFill>
              </a:endParaRPr>
            </a:p>
          </p:txBody>
        </p:sp>
        <p:sp>
          <p:nvSpPr>
            <p:cNvPr id="71" name="TextBox 70"/>
            <p:cNvSpPr txBox="1"/>
            <p:nvPr userDrawn="1"/>
          </p:nvSpPr>
          <p:spPr>
            <a:xfrm>
              <a:off x="3134662" y="4300978"/>
              <a:ext cx="711774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b="1" dirty="0">
                  <a:solidFill>
                    <a:prstClr val="white"/>
                  </a:solidFill>
                </a:rPr>
                <a:t>41</a:t>
              </a:r>
              <a:endParaRPr lang="ru-RU" sz="1333" b="1" dirty="0">
                <a:solidFill>
                  <a:prstClr val="white"/>
                </a:solidFill>
              </a:endParaRPr>
            </a:p>
          </p:txBody>
        </p:sp>
        <p:cxnSp>
          <p:nvCxnSpPr>
            <p:cNvPr id="72" name="Прямая соединительная линия 71"/>
            <p:cNvCxnSpPr/>
            <p:nvPr userDrawn="1"/>
          </p:nvCxnSpPr>
          <p:spPr>
            <a:xfrm>
              <a:off x="2123728" y="2569862"/>
              <a:ext cx="1743331" cy="0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/>
            <p:cNvCxnSpPr/>
            <p:nvPr userDrawn="1"/>
          </p:nvCxnSpPr>
          <p:spPr>
            <a:xfrm>
              <a:off x="2102571" y="4078094"/>
              <a:ext cx="1743331" cy="0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Прямая соединительная линия 73"/>
            <p:cNvCxnSpPr/>
            <p:nvPr userDrawn="1"/>
          </p:nvCxnSpPr>
          <p:spPr>
            <a:xfrm>
              <a:off x="2974770" y="1949175"/>
              <a:ext cx="0" cy="2770877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Прямоугольник 80"/>
          <p:cNvSpPr/>
          <p:nvPr userDrawn="1"/>
        </p:nvSpPr>
        <p:spPr>
          <a:xfrm>
            <a:off x="556617" y="5652565"/>
            <a:ext cx="21122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40.00.00 Юриспруденция</a:t>
            </a:r>
            <a:endParaRPr lang="en-US" sz="1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Прямоугольник 81"/>
          <p:cNvSpPr/>
          <p:nvPr userDrawn="1"/>
        </p:nvSpPr>
        <p:spPr>
          <a:xfrm>
            <a:off x="727404" y="6085100"/>
            <a:ext cx="1921637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40.03.01 Юриспруденция</a:t>
            </a:r>
          </a:p>
        </p:txBody>
      </p:sp>
      <p:sp>
        <p:nvSpPr>
          <p:cNvPr id="83" name="Овал 82"/>
          <p:cNvSpPr/>
          <p:nvPr userDrawn="1"/>
        </p:nvSpPr>
        <p:spPr>
          <a:xfrm>
            <a:off x="2928559" y="4588007"/>
            <a:ext cx="704920" cy="704920"/>
          </a:xfrm>
          <a:prstGeom prst="ellipse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7" dirty="0">
              <a:solidFill>
                <a:prstClr val="white"/>
              </a:solidFill>
            </a:endParaRPr>
          </a:p>
        </p:txBody>
      </p:sp>
      <p:sp>
        <p:nvSpPr>
          <p:cNvPr id="84" name="Овал 83"/>
          <p:cNvSpPr/>
          <p:nvPr userDrawn="1"/>
        </p:nvSpPr>
        <p:spPr>
          <a:xfrm>
            <a:off x="4276471" y="4588007"/>
            <a:ext cx="704920" cy="70492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85" name="TextBox 84"/>
          <p:cNvSpPr txBox="1"/>
          <p:nvPr userDrawn="1"/>
        </p:nvSpPr>
        <p:spPr>
          <a:xfrm>
            <a:off x="2806503" y="4735281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prstClr val="white"/>
                </a:solidFill>
              </a:rPr>
              <a:t>49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86" name="TextBox 85"/>
          <p:cNvSpPr txBox="1"/>
          <p:nvPr userDrawn="1"/>
        </p:nvSpPr>
        <p:spPr>
          <a:xfrm>
            <a:off x="4154415" y="4758017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prstClr val="white"/>
                </a:solidFill>
              </a:rPr>
              <a:t>44</a:t>
            </a:r>
            <a:endParaRPr lang="ru-RU" sz="1333" b="1" dirty="0">
              <a:solidFill>
                <a:prstClr val="white"/>
              </a:solidFill>
            </a:endParaRPr>
          </a:p>
        </p:txBody>
      </p:sp>
      <p:cxnSp>
        <p:nvCxnSpPr>
          <p:cNvPr id="87" name="Прямая соединительная линия 86"/>
          <p:cNvCxnSpPr/>
          <p:nvPr userDrawn="1"/>
        </p:nvCxnSpPr>
        <p:spPr>
          <a:xfrm>
            <a:off x="2838393" y="4446151"/>
            <a:ext cx="2324441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8" name="Диаграмма 87"/>
          <p:cNvGraphicFramePr>
            <a:graphicFrameLocks/>
          </p:cNvGraphicFramePr>
          <p:nvPr userDrawn="1"/>
        </p:nvGraphicFramePr>
        <p:xfrm>
          <a:off x="5423925" y="1220756"/>
          <a:ext cx="6768075" cy="2711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9" name="Диаграмма 88"/>
          <p:cNvGraphicFramePr>
            <a:graphicFrameLocks/>
          </p:cNvGraphicFramePr>
          <p:nvPr userDrawn="1"/>
        </p:nvGraphicFramePr>
        <p:xfrm>
          <a:off x="5345213" y="3760188"/>
          <a:ext cx="6846788" cy="2736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28343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1775523" y="458112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dirty="0">
              <a:solidFill>
                <a:prstClr val="black"/>
              </a:solidFill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 userDrawn="1"/>
        </p:nvGraphicFramePr>
        <p:xfrm>
          <a:off x="5041699" y="1124744"/>
          <a:ext cx="7150301" cy="2784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 userDrawn="1"/>
        </p:nvGraphicFramePr>
        <p:xfrm>
          <a:off x="4943872" y="3794119"/>
          <a:ext cx="7008779" cy="2976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Прямоугольник 1"/>
          <p:cNvSpPr/>
          <p:nvPr userDrawn="1"/>
        </p:nvSpPr>
        <p:spPr>
          <a:xfrm>
            <a:off x="335360" y="694818"/>
            <a:ext cx="11521280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ПУБЛИКАЦИИ СПбГУ ПО ОТРАСЛЯМ ЗНАНИЙ И УКРУПНЕННЫМ ГРУППАМ НАПРАВЛЕНИЙ ПОДГОТОВКИ И СПЕЦИАЛЬНОСТЕЙ </a:t>
            </a:r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335361" y="1412776"/>
            <a:ext cx="5009852" cy="4992555"/>
            <a:chOff x="251520" y="1059582"/>
            <a:chExt cx="3757389" cy="3744416"/>
          </a:xfrm>
        </p:grpSpPr>
        <p:sp>
          <p:nvSpPr>
            <p:cNvPr id="3" name="Прямоугольник 2"/>
            <p:cNvSpPr/>
            <p:nvPr userDrawn="1"/>
          </p:nvSpPr>
          <p:spPr>
            <a:xfrm>
              <a:off x="251520" y="1059582"/>
              <a:ext cx="3744416" cy="3744416"/>
            </a:xfrm>
            <a:prstGeom prst="rect">
              <a:avLst/>
            </a:prstGeom>
            <a:solidFill>
              <a:srgbClr val="3072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prstClr val="white"/>
                </a:solidFill>
              </a:endParaRPr>
            </a:p>
          </p:txBody>
        </p:sp>
        <p:sp>
          <p:nvSpPr>
            <p:cNvPr id="7" name="Прямоугольник 6"/>
            <p:cNvSpPr/>
            <p:nvPr userDrawn="1"/>
          </p:nvSpPr>
          <p:spPr>
            <a:xfrm>
              <a:off x="395536" y="1059582"/>
              <a:ext cx="1584176" cy="3744416"/>
            </a:xfrm>
            <a:prstGeom prst="rect">
              <a:avLst/>
            </a:prstGeom>
            <a:solidFill>
              <a:srgbClr val="6C9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prstClr val="white"/>
                </a:solidFill>
              </a:endParaRPr>
            </a:p>
          </p:txBody>
        </p:sp>
        <p:grpSp>
          <p:nvGrpSpPr>
            <p:cNvPr id="32" name="Группа 31"/>
            <p:cNvGrpSpPr/>
            <p:nvPr userDrawn="1"/>
          </p:nvGrpSpPr>
          <p:grpSpPr>
            <a:xfrm>
              <a:off x="409079" y="3232481"/>
              <a:ext cx="1584176" cy="603543"/>
              <a:chOff x="409079" y="2821444"/>
              <a:chExt cx="1584176" cy="603543"/>
            </a:xfrm>
          </p:grpSpPr>
          <p:sp>
            <p:nvSpPr>
              <p:cNvPr id="8" name="Прямоугольник 7"/>
              <p:cNvSpPr/>
              <p:nvPr userDrawn="1"/>
            </p:nvSpPr>
            <p:spPr>
              <a:xfrm>
                <a:off x="409079" y="2821444"/>
                <a:ext cx="1584176" cy="3309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04.00.00 Химия</a:t>
                </a:r>
                <a:endParaRPr lang="en-US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0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endPara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Прямоугольник 17"/>
              <p:cNvSpPr/>
              <p:nvPr userDrawn="1"/>
            </p:nvSpPr>
            <p:spPr>
              <a:xfrm>
                <a:off x="552028" y="2986261"/>
                <a:ext cx="1325810" cy="4387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0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04.03.01 Химия</a:t>
                </a:r>
              </a:p>
              <a:p>
                <a:r>
                  <a:rPr lang="ru-RU" sz="10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04.03.02 Химия, физика и механика материалов </a:t>
                </a:r>
              </a:p>
            </p:txBody>
          </p:sp>
        </p:grpSp>
        <p:grpSp>
          <p:nvGrpSpPr>
            <p:cNvPr id="33" name="Группа 32"/>
            <p:cNvGrpSpPr/>
            <p:nvPr userDrawn="1"/>
          </p:nvGrpSpPr>
          <p:grpSpPr>
            <a:xfrm>
              <a:off x="409079" y="1623721"/>
              <a:ext cx="1584176" cy="1379974"/>
              <a:chOff x="409029" y="1566486"/>
              <a:chExt cx="1584176" cy="1379974"/>
            </a:xfrm>
          </p:grpSpPr>
          <p:sp>
            <p:nvSpPr>
              <p:cNvPr id="10" name="Прямоугольник 9"/>
              <p:cNvSpPr/>
              <p:nvPr userDrawn="1"/>
            </p:nvSpPr>
            <p:spPr>
              <a:xfrm>
                <a:off x="409029" y="1566486"/>
                <a:ext cx="1584176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01.00.00 Математика и механика</a:t>
                </a:r>
                <a:endParaRPr lang="en-US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Прямоугольник 30"/>
              <p:cNvSpPr/>
              <p:nvPr userDrawn="1"/>
            </p:nvSpPr>
            <p:spPr>
              <a:xfrm>
                <a:off x="526753" y="1891940"/>
                <a:ext cx="1454993" cy="10545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0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01.03.01 Математика</a:t>
                </a:r>
              </a:p>
              <a:p>
                <a:r>
                  <a:rPr lang="ru-RU" sz="10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01.03.02 Прикладная </a:t>
                </a:r>
                <a:r>
                  <a:rPr lang="en-US" sz="10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lang="ru-RU" sz="10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математика и информатика</a:t>
                </a:r>
              </a:p>
              <a:p>
                <a:r>
                  <a:rPr lang="ru-RU" sz="10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01.03.03 Механика и математическое моделирование </a:t>
                </a:r>
              </a:p>
              <a:p>
                <a:r>
                  <a:rPr lang="ru-RU" sz="10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01.05.01 Фундаментальные математика и механика</a:t>
                </a:r>
              </a:p>
            </p:txBody>
          </p:sp>
        </p:grpSp>
        <p:grpSp>
          <p:nvGrpSpPr>
            <p:cNvPr id="36" name="Группа 35"/>
            <p:cNvGrpSpPr/>
            <p:nvPr userDrawn="1"/>
          </p:nvGrpSpPr>
          <p:grpSpPr>
            <a:xfrm>
              <a:off x="395002" y="3805178"/>
              <a:ext cx="1584710" cy="973076"/>
              <a:chOff x="395002" y="3805178"/>
              <a:chExt cx="1584710" cy="973076"/>
            </a:xfrm>
          </p:grpSpPr>
          <p:sp>
            <p:nvSpPr>
              <p:cNvPr id="11" name="Прямоугольник 10"/>
              <p:cNvSpPr/>
              <p:nvPr userDrawn="1"/>
            </p:nvSpPr>
            <p:spPr>
              <a:xfrm>
                <a:off x="395002" y="3805178"/>
                <a:ext cx="1584176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03.00.00 Физика и астрономия</a:t>
                </a:r>
                <a:endParaRPr lang="en-US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Прямоугольник 33"/>
              <p:cNvSpPr/>
              <p:nvPr userDrawn="1"/>
            </p:nvSpPr>
            <p:spPr>
              <a:xfrm>
                <a:off x="538484" y="4093210"/>
                <a:ext cx="1441228" cy="6850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0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03.03.01 Прикладные математика и физика</a:t>
                </a:r>
              </a:p>
              <a:p>
                <a:r>
                  <a:rPr lang="ru-RU" sz="10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03.03.02 Физика </a:t>
                </a:r>
              </a:p>
              <a:p>
                <a:r>
                  <a:rPr lang="ru-RU" sz="10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03.03.03 Радиофизика </a:t>
                </a:r>
              </a:p>
              <a:p>
                <a:r>
                  <a:rPr lang="ru-RU" sz="10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03.05.01 Астрономия</a:t>
                </a:r>
              </a:p>
            </p:txBody>
          </p:sp>
        </p:grpSp>
        <p:sp>
          <p:nvSpPr>
            <p:cNvPr id="35" name="TextBox 34"/>
            <p:cNvSpPr txBox="1"/>
            <p:nvPr userDrawn="1"/>
          </p:nvSpPr>
          <p:spPr>
            <a:xfrm>
              <a:off x="2004986" y="1062914"/>
              <a:ext cx="1990949" cy="407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67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ПУБЛИКАЦИОННАЯ АКТИВНОСТЬ 2015 – 2017</a:t>
              </a:r>
            </a:p>
          </p:txBody>
        </p:sp>
        <p:sp>
          <p:nvSpPr>
            <p:cNvPr id="37" name="TextBox 36"/>
            <p:cNvSpPr txBox="1"/>
            <p:nvPr userDrawn="1"/>
          </p:nvSpPr>
          <p:spPr>
            <a:xfrm>
              <a:off x="395002" y="1060638"/>
              <a:ext cx="1728192" cy="577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67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НАПРАВЛЕНИЯ ПОДГОТОВКИ И СПЕЦИАЛЬНОСТИ</a:t>
              </a:r>
            </a:p>
          </p:txBody>
        </p:sp>
        <p:sp>
          <p:nvSpPr>
            <p:cNvPr id="42" name="TextBox 41"/>
            <p:cNvSpPr txBox="1"/>
            <p:nvPr userDrawn="1"/>
          </p:nvSpPr>
          <p:spPr>
            <a:xfrm>
              <a:off x="1989013" y="1599037"/>
              <a:ext cx="926804" cy="25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Scopus</a:t>
              </a:r>
              <a:endParaRPr lang="ru-RU" sz="1467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/>
            <p:cNvSpPr txBox="1"/>
            <p:nvPr userDrawn="1"/>
          </p:nvSpPr>
          <p:spPr>
            <a:xfrm>
              <a:off x="3013435" y="1612014"/>
              <a:ext cx="995474" cy="25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WOS</a:t>
              </a:r>
              <a:endParaRPr lang="ru-RU" sz="1467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Овал 39"/>
            <p:cNvSpPr/>
            <p:nvPr userDrawn="1"/>
          </p:nvSpPr>
          <p:spPr>
            <a:xfrm>
              <a:off x="2188070" y="2907156"/>
              <a:ext cx="528690" cy="52869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67" dirty="0">
                <a:solidFill>
                  <a:prstClr val="white"/>
                </a:solidFill>
              </a:endParaRPr>
            </a:p>
          </p:txBody>
        </p:sp>
        <p:sp>
          <p:nvSpPr>
            <p:cNvPr id="46" name="Овал 45"/>
            <p:cNvSpPr/>
            <p:nvPr userDrawn="1"/>
          </p:nvSpPr>
          <p:spPr>
            <a:xfrm>
              <a:off x="3246827" y="1949174"/>
              <a:ext cx="528690" cy="52869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prstClr val="white"/>
                </a:solidFill>
              </a:endParaRPr>
            </a:p>
          </p:txBody>
        </p:sp>
        <p:sp>
          <p:nvSpPr>
            <p:cNvPr id="47" name="Овал 46"/>
            <p:cNvSpPr/>
            <p:nvPr userDrawn="1"/>
          </p:nvSpPr>
          <p:spPr>
            <a:xfrm>
              <a:off x="3246827" y="2907155"/>
              <a:ext cx="528690" cy="52869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prstClr val="white"/>
                </a:solidFill>
              </a:endParaRPr>
            </a:p>
          </p:txBody>
        </p:sp>
        <p:sp>
          <p:nvSpPr>
            <p:cNvPr id="48" name="Овал 47"/>
            <p:cNvSpPr/>
            <p:nvPr userDrawn="1"/>
          </p:nvSpPr>
          <p:spPr>
            <a:xfrm>
              <a:off x="2214736" y="1949175"/>
              <a:ext cx="528690" cy="52869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prstClr val="white"/>
                </a:solidFill>
              </a:endParaRPr>
            </a:p>
          </p:txBody>
        </p:sp>
        <p:sp>
          <p:nvSpPr>
            <p:cNvPr id="49" name="Овал 48"/>
            <p:cNvSpPr/>
            <p:nvPr userDrawn="1"/>
          </p:nvSpPr>
          <p:spPr>
            <a:xfrm>
              <a:off x="2188070" y="3981684"/>
              <a:ext cx="528690" cy="52869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prstClr val="white"/>
                </a:solidFill>
              </a:endParaRPr>
            </a:p>
          </p:txBody>
        </p:sp>
        <p:sp>
          <p:nvSpPr>
            <p:cNvPr id="50" name="Овал 49"/>
            <p:cNvSpPr/>
            <p:nvPr userDrawn="1"/>
          </p:nvSpPr>
          <p:spPr>
            <a:xfrm>
              <a:off x="3246827" y="3981684"/>
              <a:ext cx="528690" cy="52869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prstClr val="white"/>
                </a:solidFill>
              </a:endParaRPr>
            </a:p>
          </p:txBody>
        </p:sp>
        <p:sp>
          <p:nvSpPr>
            <p:cNvPr id="44" name="TextBox 43"/>
            <p:cNvSpPr txBox="1"/>
            <p:nvPr userDrawn="1"/>
          </p:nvSpPr>
          <p:spPr>
            <a:xfrm>
              <a:off x="2096528" y="3017612"/>
              <a:ext cx="711774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b="1" dirty="0">
                  <a:solidFill>
                    <a:prstClr val="white"/>
                  </a:solidFill>
                </a:rPr>
                <a:t>3606</a:t>
              </a:r>
              <a:endParaRPr lang="ru-RU" sz="1333" b="1" dirty="0">
                <a:solidFill>
                  <a:prstClr val="white"/>
                </a:solidFill>
              </a:endParaRPr>
            </a:p>
          </p:txBody>
        </p:sp>
        <p:sp>
          <p:nvSpPr>
            <p:cNvPr id="52" name="TextBox 51"/>
            <p:cNvSpPr txBox="1"/>
            <p:nvPr userDrawn="1"/>
          </p:nvSpPr>
          <p:spPr>
            <a:xfrm>
              <a:off x="3155285" y="3034663"/>
              <a:ext cx="711774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b="1" dirty="0">
                  <a:solidFill>
                    <a:prstClr val="white"/>
                  </a:solidFill>
                </a:rPr>
                <a:t>2905</a:t>
              </a:r>
              <a:endParaRPr lang="ru-RU" sz="1333" b="1" dirty="0">
                <a:solidFill>
                  <a:prstClr val="white"/>
                </a:solidFill>
              </a:endParaRPr>
            </a:p>
          </p:txBody>
        </p:sp>
        <p:sp>
          <p:nvSpPr>
            <p:cNvPr id="53" name="TextBox 52"/>
            <p:cNvSpPr txBox="1"/>
            <p:nvPr userDrawn="1"/>
          </p:nvSpPr>
          <p:spPr>
            <a:xfrm>
              <a:off x="3155285" y="2088822"/>
              <a:ext cx="711774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b="1" dirty="0">
                  <a:solidFill>
                    <a:prstClr val="white"/>
                  </a:solidFill>
                </a:rPr>
                <a:t>1947</a:t>
              </a:r>
              <a:endParaRPr lang="ru-RU" sz="1333" b="1" dirty="0">
                <a:solidFill>
                  <a:prstClr val="white"/>
                </a:solidFill>
              </a:endParaRPr>
            </a:p>
          </p:txBody>
        </p:sp>
        <p:sp>
          <p:nvSpPr>
            <p:cNvPr id="54" name="TextBox 53"/>
            <p:cNvSpPr txBox="1"/>
            <p:nvPr userDrawn="1"/>
          </p:nvSpPr>
          <p:spPr>
            <a:xfrm>
              <a:off x="2123194" y="2059631"/>
              <a:ext cx="711774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b="1" dirty="0">
                  <a:solidFill>
                    <a:prstClr val="white"/>
                  </a:solidFill>
                </a:rPr>
                <a:t>4032</a:t>
              </a:r>
              <a:endParaRPr lang="ru-RU" sz="1333" b="1" dirty="0">
                <a:solidFill>
                  <a:prstClr val="white"/>
                </a:solidFill>
              </a:endParaRPr>
            </a:p>
          </p:txBody>
        </p:sp>
        <p:sp>
          <p:nvSpPr>
            <p:cNvPr id="55" name="TextBox 54"/>
            <p:cNvSpPr txBox="1"/>
            <p:nvPr userDrawn="1"/>
          </p:nvSpPr>
          <p:spPr>
            <a:xfrm>
              <a:off x="2096528" y="4093210"/>
              <a:ext cx="711774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b="1" dirty="0">
                  <a:solidFill>
                    <a:prstClr val="white"/>
                  </a:solidFill>
                </a:rPr>
                <a:t>3605</a:t>
              </a:r>
              <a:endParaRPr lang="ru-RU" sz="1333" b="1" dirty="0">
                <a:solidFill>
                  <a:prstClr val="white"/>
                </a:solidFill>
              </a:endParaRPr>
            </a:p>
          </p:txBody>
        </p:sp>
        <p:sp>
          <p:nvSpPr>
            <p:cNvPr id="56" name="TextBox 55"/>
            <p:cNvSpPr txBox="1"/>
            <p:nvPr userDrawn="1"/>
          </p:nvSpPr>
          <p:spPr>
            <a:xfrm>
              <a:off x="3155285" y="4091300"/>
              <a:ext cx="711774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b="1" dirty="0">
                  <a:solidFill>
                    <a:prstClr val="white"/>
                  </a:solidFill>
                </a:rPr>
                <a:t>3237</a:t>
              </a:r>
              <a:endParaRPr lang="ru-RU" sz="1333" b="1" dirty="0">
                <a:solidFill>
                  <a:prstClr val="white"/>
                </a:solidFill>
              </a:endParaRPr>
            </a:p>
          </p:txBody>
        </p:sp>
        <p:cxnSp>
          <p:nvCxnSpPr>
            <p:cNvPr id="51" name="Прямая соединительная линия 50"/>
            <p:cNvCxnSpPr/>
            <p:nvPr userDrawn="1"/>
          </p:nvCxnSpPr>
          <p:spPr>
            <a:xfrm>
              <a:off x="2123728" y="2715766"/>
              <a:ext cx="1743331" cy="0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/>
            <p:cNvCxnSpPr/>
            <p:nvPr userDrawn="1"/>
          </p:nvCxnSpPr>
          <p:spPr>
            <a:xfrm>
              <a:off x="2103105" y="3777744"/>
              <a:ext cx="1743331" cy="0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единительная линия 57"/>
            <p:cNvCxnSpPr/>
            <p:nvPr userDrawn="1"/>
          </p:nvCxnSpPr>
          <p:spPr>
            <a:xfrm>
              <a:off x="2974770" y="1949175"/>
              <a:ext cx="0" cy="2561199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547340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 userDrawn="1"/>
        </p:nvSpPr>
        <p:spPr>
          <a:xfrm>
            <a:off x="2673315" y="1417219"/>
            <a:ext cx="2654599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ПУБЛИКАЦИОННАЯ АКТИВНОСТЬ 2015 – 2017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4207047" y="4062405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224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37" name="TextBox 36"/>
          <p:cNvSpPr txBox="1"/>
          <p:nvPr userDrawn="1"/>
        </p:nvSpPr>
        <p:spPr>
          <a:xfrm>
            <a:off x="4207047" y="5455067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116</a:t>
            </a:r>
            <a:endParaRPr lang="ru-RU" sz="1333" b="1" dirty="0">
              <a:solidFill>
                <a:prstClr val="white"/>
              </a:solidFill>
            </a:endParaRPr>
          </a:p>
        </p:txBody>
      </p:sp>
      <p:cxnSp>
        <p:nvCxnSpPr>
          <p:cNvPr id="38" name="Прямая соединительная линия 37"/>
          <p:cNvCxnSpPr/>
          <p:nvPr userDrawn="1"/>
        </p:nvCxnSpPr>
        <p:spPr>
          <a:xfrm>
            <a:off x="2831638" y="3621021"/>
            <a:ext cx="2324441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 userDrawn="1"/>
        </p:nvCxnSpPr>
        <p:spPr>
          <a:xfrm>
            <a:off x="2804141" y="5036992"/>
            <a:ext cx="2324441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 userDrawn="1"/>
        </p:nvCxnSpPr>
        <p:spPr>
          <a:xfrm>
            <a:off x="3966360" y="2598901"/>
            <a:ext cx="0" cy="3414932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/>
          <p:cNvSpPr/>
          <p:nvPr userDrawn="1"/>
        </p:nvSpPr>
        <p:spPr>
          <a:xfrm>
            <a:off x="239349" y="686127"/>
            <a:ext cx="116172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ПУБЛИКАЦИИ СПбГУ ПО ОТРАСЛЯМ ЗНАНИЙ И УКРУПНЕННЫМ ГРУППАМ НАПРАВЛЕНИЙ ПОДГОТОВКИ И СПЕЦИАЛЬНОСТЕЙ 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335360" y="1412776"/>
            <a:ext cx="4992555" cy="49925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527381" y="1412776"/>
            <a:ext cx="2112235" cy="499255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504792" y="3426336"/>
            <a:ext cx="2112235" cy="1588667"/>
            <a:chOff x="378594" y="2158714"/>
            <a:chExt cx="1584176" cy="1191500"/>
          </a:xfrm>
        </p:grpSpPr>
        <p:sp>
          <p:nvSpPr>
            <p:cNvPr id="44" name="Прямоугольник 43"/>
            <p:cNvSpPr/>
            <p:nvPr userDrawn="1"/>
          </p:nvSpPr>
          <p:spPr>
            <a:xfrm>
              <a:off x="378594" y="2158714"/>
              <a:ext cx="1584176" cy="623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42.00.00 Средства массовой информации и информационно-библиотечное дело </a:t>
              </a:r>
              <a:r>
                <a:rPr lang="en-US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endParaRPr lang="ru-RU" sz="10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Прямоугольник 44"/>
            <p:cNvSpPr/>
            <p:nvPr userDrawn="1"/>
          </p:nvSpPr>
          <p:spPr>
            <a:xfrm>
              <a:off x="574600" y="2788330"/>
              <a:ext cx="1325810" cy="5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42.03.01 Реклама и связи с общественностью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42.03.02 Журналистика </a:t>
              </a:r>
            </a:p>
          </p:txBody>
        </p:sp>
      </p:grpSp>
      <p:grpSp>
        <p:nvGrpSpPr>
          <p:cNvPr id="13" name="Группа 12"/>
          <p:cNvGrpSpPr/>
          <p:nvPr userDrawn="1"/>
        </p:nvGrpSpPr>
        <p:grpSpPr>
          <a:xfrm>
            <a:off x="523046" y="2345219"/>
            <a:ext cx="2112235" cy="898393"/>
            <a:chOff x="392235" y="1701679"/>
            <a:chExt cx="1584176" cy="673795"/>
          </a:xfrm>
        </p:grpSpPr>
        <p:sp>
          <p:nvSpPr>
            <p:cNvPr id="42" name="Прямоугольник 41"/>
            <p:cNvSpPr/>
            <p:nvPr userDrawn="1"/>
          </p:nvSpPr>
          <p:spPr>
            <a:xfrm>
              <a:off x="392235" y="1701679"/>
              <a:ext cx="1584176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53.00.00 Музыкальное искусство </a:t>
              </a:r>
              <a:endParaRPr lang="en-US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Прямоугольник 42"/>
            <p:cNvSpPr/>
            <p:nvPr userDrawn="1"/>
          </p:nvSpPr>
          <p:spPr>
            <a:xfrm>
              <a:off x="509959" y="2059907"/>
              <a:ext cx="1454993" cy="3155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53.03.03 Вокальное искусство</a:t>
              </a:r>
            </a:p>
          </p:txBody>
        </p:sp>
      </p:grpSp>
      <p:grpSp>
        <p:nvGrpSpPr>
          <p:cNvPr id="14" name="Группа 13"/>
          <p:cNvGrpSpPr/>
          <p:nvPr userDrawn="1"/>
        </p:nvGrpSpPr>
        <p:grpSpPr>
          <a:xfrm>
            <a:off x="526669" y="5317672"/>
            <a:ext cx="2112947" cy="640588"/>
            <a:chOff x="395002" y="3988255"/>
            <a:chExt cx="1584710" cy="480441"/>
          </a:xfrm>
        </p:grpSpPr>
        <p:sp>
          <p:nvSpPr>
            <p:cNvPr id="36" name="Прямоугольник 35"/>
            <p:cNvSpPr/>
            <p:nvPr userDrawn="1"/>
          </p:nvSpPr>
          <p:spPr>
            <a:xfrm>
              <a:off x="395002" y="3988255"/>
              <a:ext cx="1584176" cy="207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43.00.00 Сервис и туризм </a:t>
              </a:r>
              <a:endParaRPr lang="en-US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Прямоугольник 40"/>
            <p:cNvSpPr/>
            <p:nvPr userDrawn="1"/>
          </p:nvSpPr>
          <p:spPr>
            <a:xfrm>
              <a:off x="538484" y="4276287"/>
              <a:ext cx="1441228" cy="1924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43.03.02 Сервис </a:t>
              </a:r>
            </a:p>
          </p:txBody>
        </p:sp>
      </p:grpSp>
      <p:sp>
        <p:nvSpPr>
          <p:cNvPr id="15" name="TextBox 14"/>
          <p:cNvSpPr txBox="1"/>
          <p:nvPr userDrawn="1"/>
        </p:nvSpPr>
        <p:spPr>
          <a:xfrm>
            <a:off x="2673315" y="1417219"/>
            <a:ext cx="2654599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ПУБЛИКАЦИОННАЯ АКТИВНОСТЬ 2015 – 2017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526669" y="1414185"/>
            <a:ext cx="2304256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ПОДГОТОВКИ И СПЕЦИАЛЬНОСТИ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2652017" y="2132050"/>
            <a:ext cx="1235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Scopus</a:t>
            </a:r>
            <a:endParaRPr lang="ru-RU" sz="1467" b="1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4017913" y="2149352"/>
            <a:ext cx="1327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WOS</a:t>
            </a:r>
            <a:endParaRPr lang="ru-RU" sz="1467" b="1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Овал 18"/>
          <p:cNvSpPr/>
          <p:nvPr userDrawn="1"/>
        </p:nvSpPr>
        <p:spPr>
          <a:xfrm>
            <a:off x="2917427" y="3876208"/>
            <a:ext cx="704920" cy="70492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7" dirty="0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 userDrawn="1"/>
        </p:nvSpPr>
        <p:spPr>
          <a:xfrm>
            <a:off x="4329103" y="2598899"/>
            <a:ext cx="704920" cy="704920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 userDrawn="1"/>
        </p:nvSpPr>
        <p:spPr>
          <a:xfrm>
            <a:off x="4329103" y="3876207"/>
            <a:ext cx="704920" cy="704920"/>
          </a:xfrm>
          <a:prstGeom prst="ellipse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 userDrawn="1"/>
        </p:nvSpPr>
        <p:spPr>
          <a:xfrm>
            <a:off x="2952981" y="2598900"/>
            <a:ext cx="704920" cy="704920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/>
          <p:nvPr userDrawn="1"/>
        </p:nvSpPr>
        <p:spPr>
          <a:xfrm>
            <a:off x="2917427" y="5308912"/>
            <a:ext cx="704920" cy="704920"/>
          </a:xfrm>
          <a:prstGeom prst="ellipse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25" name="Овал 24"/>
          <p:cNvSpPr/>
          <p:nvPr userDrawn="1"/>
        </p:nvSpPr>
        <p:spPr>
          <a:xfrm>
            <a:off x="4329103" y="5308912"/>
            <a:ext cx="704920" cy="70492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2795371" y="4023483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prstClr val="white"/>
                </a:solidFill>
              </a:rPr>
              <a:t>26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4207047" y="4046217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prstClr val="white"/>
                </a:solidFill>
              </a:rPr>
              <a:t>28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4207047" y="2785096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prstClr val="white"/>
                </a:solidFill>
              </a:rPr>
              <a:t>24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2830925" y="2746175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prstClr val="white"/>
                </a:solidFill>
              </a:rPr>
              <a:t>32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 userDrawn="1"/>
        </p:nvSpPr>
        <p:spPr>
          <a:xfrm>
            <a:off x="2795371" y="5457613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prstClr val="white"/>
                </a:solidFill>
              </a:rPr>
              <a:t>2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 userDrawn="1"/>
        </p:nvSpPr>
        <p:spPr>
          <a:xfrm>
            <a:off x="4207047" y="5455067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prstClr val="white"/>
                </a:solidFill>
              </a:rPr>
              <a:t>1</a:t>
            </a:r>
            <a:endParaRPr lang="ru-RU" sz="1333" b="1" dirty="0">
              <a:solidFill>
                <a:prstClr val="white"/>
              </a:solidFill>
            </a:endParaRPr>
          </a:p>
        </p:txBody>
      </p:sp>
      <p:cxnSp>
        <p:nvCxnSpPr>
          <p:cNvPr id="32" name="Прямая соединительная линия 31"/>
          <p:cNvCxnSpPr/>
          <p:nvPr userDrawn="1"/>
        </p:nvCxnSpPr>
        <p:spPr>
          <a:xfrm>
            <a:off x="2831638" y="3621021"/>
            <a:ext cx="2324441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 userDrawn="1"/>
        </p:nvCxnSpPr>
        <p:spPr>
          <a:xfrm>
            <a:off x="2804141" y="5036992"/>
            <a:ext cx="2324441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 userDrawn="1"/>
        </p:nvCxnSpPr>
        <p:spPr>
          <a:xfrm>
            <a:off x="3966360" y="2598901"/>
            <a:ext cx="0" cy="3414932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6" name="Диаграмма 45"/>
          <p:cNvGraphicFramePr>
            <a:graphicFrameLocks/>
          </p:cNvGraphicFramePr>
          <p:nvPr userDrawn="1"/>
        </p:nvGraphicFramePr>
        <p:xfrm>
          <a:off x="5345213" y="1297989"/>
          <a:ext cx="6846788" cy="2736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8" name="Диаграмма 47"/>
          <p:cNvGraphicFramePr>
            <a:graphicFrameLocks/>
          </p:cNvGraphicFramePr>
          <p:nvPr userDrawn="1"/>
        </p:nvGraphicFramePr>
        <p:xfrm>
          <a:off x="5345213" y="3930199"/>
          <a:ext cx="6846788" cy="2475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430533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 userDrawn="1"/>
        </p:nvSpPr>
        <p:spPr>
          <a:xfrm>
            <a:off x="2673315" y="1417219"/>
            <a:ext cx="2654599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ПУБЛИКАЦИОННАЯ АКТИВНОСТЬ 2015 – 2017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4207047" y="4062405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224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37" name="TextBox 36"/>
          <p:cNvSpPr txBox="1"/>
          <p:nvPr userDrawn="1"/>
        </p:nvSpPr>
        <p:spPr>
          <a:xfrm>
            <a:off x="4207047" y="5455067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116</a:t>
            </a:r>
            <a:endParaRPr lang="ru-RU" sz="1333" b="1" dirty="0">
              <a:solidFill>
                <a:prstClr val="white"/>
              </a:solidFill>
            </a:endParaRPr>
          </a:p>
        </p:txBody>
      </p:sp>
      <p:cxnSp>
        <p:nvCxnSpPr>
          <p:cNvPr id="38" name="Прямая соединительная линия 37"/>
          <p:cNvCxnSpPr/>
          <p:nvPr userDrawn="1"/>
        </p:nvCxnSpPr>
        <p:spPr>
          <a:xfrm>
            <a:off x="2831638" y="3621021"/>
            <a:ext cx="2324441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 userDrawn="1"/>
        </p:nvCxnSpPr>
        <p:spPr>
          <a:xfrm>
            <a:off x="2804141" y="5036992"/>
            <a:ext cx="2324441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 userDrawn="1"/>
        </p:nvCxnSpPr>
        <p:spPr>
          <a:xfrm>
            <a:off x="3966360" y="2598901"/>
            <a:ext cx="0" cy="3414932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13353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431371" y="3896665"/>
            <a:ext cx="2688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prstClr val="whit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Контакты: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439851" y="4366650"/>
            <a:ext cx="7480352" cy="1846660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lvl="0" indent="0">
              <a:spcBef>
                <a:spcPct val="2000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DINPro-Regular" pitchFamily="50" charset="0"/>
              </a:defRPr>
            </a:lvl1pPr>
            <a:lvl2pPr indent="0">
              <a:spcBef>
                <a:spcPct val="200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  <a:latin typeface="DINPro-Regular" pitchFamily="50" charset="0"/>
              </a:defRPr>
            </a:lvl2pPr>
            <a:lvl3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  <a:latin typeface="DINPro-Regular" pitchFamily="50" charset="0"/>
              </a:defRPr>
            </a:lvl3pPr>
            <a:lvl4pPr indent="0">
              <a:spcBef>
                <a:spcPct val="200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DINPro-Regular" pitchFamily="50" charset="0"/>
              </a:defRPr>
            </a:lvl4pPr>
            <a:lvl5pPr indent="0">
              <a:spcBef>
                <a:spcPct val="200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DINPro-Regular" pitchFamily="50" charset="0"/>
              </a:defRPr>
            </a:lvl5pPr>
            <a:lvl6pPr indent="0">
              <a:spcBef>
                <a:spcPct val="200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spcBef>
                <a:spcPct val="200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spcBef>
                <a:spcPct val="200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spcBef>
                <a:spcPct val="200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z="1867" dirty="0">
                <a:solidFill>
                  <a:prstClr val="white"/>
                </a:solidFill>
                <a:latin typeface="Segoe UI" panose="020B0502040204020203" pitchFamily="34" charset="0"/>
              </a:rPr>
              <a:t>Санкт-Петербург,</a:t>
            </a:r>
            <a:br>
              <a:rPr lang="ru-RU" sz="1867" dirty="0">
                <a:solidFill>
                  <a:prstClr val="white"/>
                </a:solidFill>
                <a:latin typeface="Segoe UI" panose="020B0502040204020203" pitchFamily="34" charset="0"/>
              </a:rPr>
            </a:br>
            <a:r>
              <a:rPr lang="ru-RU" sz="1867" dirty="0">
                <a:solidFill>
                  <a:prstClr val="white"/>
                </a:solidFill>
                <a:latin typeface="Segoe UI" panose="020B0502040204020203" pitchFamily="34" charset="0"/>
              </a:rPr>
              <a:t>Университетская набережная, д. 7/9</a:t>
            </a:r>
          </a:p>
          <a:p>
            <a:pPr>
              <a:spcBef>
                <a:spcPts val="1600"/>
              </a:spcBef>
            </a:pPr>
            <a:r>
              <a:rPr lang="ru-RU" sz="1867" dirty="0">
                <a:solidFill>
                  <a:prstClr val="white"/>
                </a:solidFill>
                <a:latin typeface="Segoe UI" panose="020B0502040204020203" pitchFamily="34" charset="0"/>
              </a:rPr>
              <a:t>Виртуальная приёмная СПбГУ: </a:t>
            </a:r>
            <a:r>
              <a:rPr lang="ru-RU" sz="1867" b="1" dirty="0">
                <a:solidFill>
                  <a:prstClr val="white"/>
                </a:solidFill>
                <a:latin typeface="Segoe UI" panose="020B0502040204020203" pitchFamily="34" charset="0"/>
              </a:rPr>
              <a:t>guestbook.spbu.ru</a:t>
            </a:r>
          </a:p>
          <a:p>
            <a:r>
              <a:rPr lang="ru-RU" sz="1867" dirty="0">
                <a:solidFill>
                  <a:prstClr val="white"/>
                </a:solidFill>
                <a:latin typeface="Segoe UI" panose="020B0502040204020203" pitchFamily="34" charset="0"/>
              </a:rPr>
              <a:t>Сайт Университета: </a:t>
            </a:r>
            <a:r>
              <a:rPr lang="ru-RU" sz="1867" b="1" dirty="0">
                <a:solidFill>
                  <a:prstClr val="white"/>
                </a:solidFill>
                <a:latin typeface="Segoe UI" panose="020B0502040204020203" pitchFamily="34" charset="0"/>
              </a:rPr>
              <a:t>spbu.ru</a:t>
            </a:r>
          </a:p>
          <a:p>
            <a:r>
              <a:rPr lang="en-US" sz="1867" dirty="0">
                <a:solidFill>
                  <a:prstClr val="white"/>
                </a:solidFill>
                <a:latin typeface="Segoe UI" panose="020B0502040204020203" pitchFamily="34" charset="0"/>
              </a:rPr>
              <a:t>E</a:t>
            </a:r>
            <a:r>
              <a:rPr lang="ru-RU" sz="1867" dirty="0">
                <a:solidFill>
                  <a:prstClr val="white"/>
                </a:solidFill>
                <a:latin typeface="Segoe UI" panose="020B0502040204020203" pitchFamily="34" charset="0"/>
              </a:rPr>
              <a:t>-mail: </a:t>
            </a:r>
            <a:r>
              <a:rPr lang="ru-RU" sz="1867" b="1" dirty="0">
                <a:solidFill>
                  <a:prstClr val="white"/>
                </a:solidFill>
                <a:latin typeface="Segoe UI" panose="020B0502040204020203" pitchFamily="34" charset="0"/>
              </a:rPr>
              <a:t>spbu@spbu.ru</a:t>
            </a:r>
          </a:p>
        </p:txBody>
      </p:sp>
    </p:spTree>
    <p:extLst>
      <p:ext uri="{BB962C8B-B14F-4D97-AF65-F5344CB8AC3E}">
        <p14:creationId xmlns:p14="http://schemas.microsoft.com/office/powerpoint/2010/main" val="32753470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lang="ru-RU" dirty="0">
                <a:solidFill>
                  <a:srgbClr val="5E707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871531" y="3813043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5E707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Text</a:t>
            </a:r>
            <a:endParaRPr lang="ru-RU" dirty="0"/>
          </a:p>
        </p:txBody>
      </p:sp>
      <p:sp>
        <p:nvSpPr>
          <p:cNvPr id="7" name="Подзаголовок 2"/>
          <p:cNvSpPr txBox="1">
            <a:spLocks/>
          </p:cNvSpPr>
          <p:nvPr userDrawn="1"/>
        </p:nvSpPr>
        <p:spPr>
          <a:xfrm>
            <a:off x="478187" y="6377947"/>
            <a:ext cx="1429191" cy="48005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5E7076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solidFill>
                  <a:prstClr val="white"/>
                </a:solidFill>
              </a:rPr>
              <a:t>spbu.ru</a:t>
            </a:r>
            <a:endParaRPr lang="ru-RU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7292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бочий слайд с фотографи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31371" y="356660"/>
            <a:ext cx="4814325" cy="562073"/>
          </a:xfrm>
        </p:spPr>
        <p:txBody>
          <a:bodyPr>
            <a:noAutofit/>
          </a:bodyPr>
          <a:lstStyle>
            <a:lvl1pPr algn="l">
              <a:defRPr sz="3733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27381" y="6213309"/>
            <a:ext cx="2016224" cy="288032"/>
          </a:xfrm>
        </p:spPr>
        <p:txBody>
          <a:bodyPr/>
          <a:lstStyle>
            <a:lvl1pPr algn="l">
              <a:defRPr/>
            </a:lvl1pPr>
          </a:lstStyle>
          <a:p>
            <a:fld id="{CB07D4DF-2351-4A60-A90B-60ED82532F7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одзаголовок 2"/>
          <p:cNvSpPr txBox="1">
            <a:spLocks/>
          </p:cNvSpPr>
          <p:nvPr userDrawn="1"/>
        </p:nvSpPr>
        <p:spPr>
          <a:xfrm>
            <a:off x="10608502" y="6117299"/>
            <a:ext cx="1429191" cy="48005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5E7076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>
                <a:solidFill>
                  <a:prstClr val="white"/>
                </a:solidFill>
              </a:rPr>
              <a:t>spbu.ru</a:t>
            </a: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431371" y="1412776"/>
            <a:ext cx="5384800" cy="4416491"/>
          </a:xfrm>
          <a:solidFill>
            <a:srgbClr val="5E7076">
              <a:alpha val="41176"/>
            </a:srgbClr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3733">
                <a:solidFill>
                  <a:schemeClr val="bg1"/>
                </a:solidFill>
              </a:defRPr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dirty="0"/>
              <a:t>фото</a:t>
            </a:r>
          </a:p>
        </p:txBody>
      </p:sp>
      <p:sp>
        <p:nvSpPr>
          <p:cNvPr id="11" name="Подзаголовок 2"/>
          <p:cNvSpPr>
            <a:spLocks noGrp="1"/>
          </p:cNvSpPr>
          <p:nvPr>
            <p:ph type="subTitle" idx="13" hasCustomPrompt="1"/>
          </p:nvPr>
        </p:nvSpPr>
        <p:spPr>
          <a:xfrm>
            <a:off x="6096000" y="1412776"/>
            <a:ext cx="5760640" cy="451250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5E7076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69766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большой фотографи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0" y="1412776"/>
            <a:ext cx="12192000" cy="5445224"/>
          </a:xfrm>
          <a:solidFill>
            <a:schemeClr val="bg1">
              <a:lumMod val="75000"/>
            </a:schemeClr>
          </a:solidFill>
          <a:ln>
            <a:solidFill>
              <a:srgbClr val="000000">
                <a:alpha val="21176"/>
              </a:srgbClr>
            </a:solidFill>
          </a:ln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3733">
                <a:solidFill>
                  <a:schemeClr val="bg1"/>
                </a:solidFill>
              </a:defRPr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/>
              <a:t>foto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31371" y="356660"/>
            <a:ext cx="4814325" cy="562073"/>
          </a:xfrm>
        </p:spPr>
        <p:txBody>
          <a:bodyPr>
            <a:noAutofit/>
          </a:bodyPr>
          <a:lstStyle>
            <a:lvl1pPr algn="l">
              <a:defRPr sz="3733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431371" y="5733256"/>
            <a:ext cx="11760629" cy="672075"/>
          </a:xfrm>
          <a:prstGeom prst="rect">
            <a:avLst/>
          </a:prstGeom>
          <a:solidFill>
            <a:srgbClr val="FFFFFF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idx="13" hasCustomPrompt="1"/>
          </p:nvPr>
        </p:nvSpPr>
        <p:spPr>
          <a:xfrm>
            <a:off x="431371" y="5754817"/>
            <a:ext cx="11521280" cy="67207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rgbClr val="5E7076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ctr"/>
            <a:r>
              <a:rPr lang="en-US" sz="2133" baseline="0" dirty="0">
                <a:solidFill>
                  <a:schemeClr val="bg1"/>
                </a:solidFill>
              </a:rPr>
              <a:t>St Petersburg University</a:t>
            </a:r>
            <a:endParaRPr lang="ru-RU" sz="2133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7632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рывающи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 userDrawn="1"/>
        </p:nvSpPr>
        <p:spPr>
          <a:xfrm>
            <a:off x="506743" y="6117299"/>
            <a:ext cx="1429191" cy="48005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5E7076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solidFill>
                  <a:prstClr val="white"/>
                </a:solidFill>
              </a:rPr>
              <a:t>spbu.ru</a:t>
            </a: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 userDrawn="1"/>
        </p:nvSpPr>
        <p:spPr>
          <a:xfrm>
            <a:off x="431371" y="356660"/>
            <a:ext cx="4814325" cy="56207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33" dirty="0">
                <a:solidFill>
                  <a:srgbClr val="C0504D">
                    <a:lumMod val="75000"/>
                  </a:srgbClr>
                </a:solidFill>
              </a:rPr>
              <a:t>Title</a:t>
            </a:r>
            <a:endParaRPr lang="ru-RU" sz="3733" dirty="0">
              <a:solidFill>
                <a:srgbClr val="C0504D">
                  <a:lumMod val="75000"/>
                </a:srgbClr>
              </a:solidFill>
            </a:endParaRP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31371" y="1508787"/>
            <a:ext cx="11425269" cy="480053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5E7076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8828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2268A-8548-41D9-BD03-10D3C00898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66AA-0132-4DDE-890D-2A2C4C1DAF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9825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Рабочий слайд с фотографи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 userDrawn="1"/>
        </p:nvSpPr>
        <p:spPr>
          <a:xfrm>
            <a:off x="10608734" y="6117167"/>
            <a:ext cx="1428751" cy="48048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5E7076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2400" dirty="0">
                <a:solidFill>
                  <a:prstClr val="white"/>
                </a:solidFill>
              </a:rPr>
              <a:t>spbu.ru</a:t>
            </a: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371" y="356660"/>
            <a:ext cx="4814325" cy="562073"/>
          </a:xfrm>
        </p:spPr>
        <p:txBody>
          <a:bodyPr>
            <a:noAutofit/>
          </a:bodyPr>
          <a:lstStyle>
            <a:lvl1pPr algn="l">
              <a:defRPr sz="3733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1370" y="1892829"/>
            <a:ext cx="11606321" cy="4032448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5E7076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430997" y="1110753"/>
            <a:ext cx="11606695" cy="782076"/>
          </a:xfrm>
        </p:spPr>
        <p:txBody>
          <a:bodyPr>
            <a:normAutofit/>
          </a:bodyPr>
          <a:lstStyle>
            <a:lvl1pPr marL="0" indent="0">
              <a:buNone/>
              <a:defRPr sz="3733" b="1">
                <a:solidFill>
                  <a:srgbClr val="5E7076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527051" y="6212417"/>
            <a:ext cx="2017183" cy="287867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29FED05E-41C0-4BE0-95EA-23D6A3413CC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9372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lang="ru-RU" dirty="0">
                <a:solidFill>
                  <a:srgbClr val="5E707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871531" y="3813043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5E707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Text</a:t>
            </a:r>
            <a:endParaRPr lang="ru-RU" dirty="0"/>
          </a:p>
        </p:txBody>
      </p:sp>
      <p:sp>
        <p:nvSpPr>
          <p:cNvPr id="7" name="Подзаголовок 2"/>
          <p:cNvSpPr txBox="1">
            <a:spLocks/>
          </p:cNvSpPr>
          <p:nvPr userDrawn="1"/>
        </p:nvSpPr>
        <p:spPr>
          <a:xfrm>
            <a:off x="506743" y="6117299"/>
            <a:ext cx="1429191" cy="48005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5E7076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solidFill>
                  <a:prstClr val="white"/>
                </a:solidFill>
              </a:rPr>
              <a:t>spbu.ru</a:t>
            </a:r>
            <a:endParaRPr lang="ru-RU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473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1775523" y="458112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239349" y="686127"/>
            <a:ext cx="116172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ПУБЛИКАЦИИ СПбГУ ПО ОТРАСЛЯМ ЗНАНИЙ И УКРУПНЕННЫМ ГРУППАМ НАПРАВЛЕНИЙ ПОДГОТОВКИ И СПЕЦИАЛЬНОСТЕЙ </a:t>
            </a:r>
          </a:p>
        </p:txBody>
      </p:sp>
      <p:sp>
        <p:nvSpPr>
          <p:cNvPr id="54" name="Прямоугольник 53"/>
          <p:cNvSpPr/>
          <p:nvPr userDrawn="1"/>
        </p:nvSpPr>
        <p:spPr>
          <a:xfrm>
            <a:off x="335360" y="1412776"/>
            <a:ext cx="4992555" cy="499255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55" name="Прямоугольник 54"/>
          <p:cNvSpPr/>
          <p:nvPr userDrawn="1"/>
        </p:nvSpPr>
        <p:spPr>
          <a:xfrm>
            <a:off x="527381" y="1412776"/>
            <a:ext cx="2112235" cy="499255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grpSp>
        <p:nvGrpSpPr>
          <p:cNvPr id="56" name="Группа 55"/>
          <p:cNvGrpSpPr/>
          <p:nvPr userDrawn="1"/>
        </p:nvGrpSpPr>
        <p:grpSpPr>
          <a:xfrm>
            <a:off x="527381" y="2152848"/>
            <a:ext cx="2112235" cy="790599"/>
            <a:chOff x="395536" y="1203598"/>
            <a:chExt cx="1584176" cy="592949"/>
          </a:xfrm>
        </p:grpSpPr>
        <p:sp>
          <p:nvSpPr>
            <p:cNvPr id="82" name="Прямоугольник 81"/>
            <p:cNvSpPr/>
            <p:nvPr userDrawn="1"/>
          </p:nvSpPr>
          <p:spPr>
            <a:xfrm>
              <a:off x="395536" y="1203598"/>
              <a:ext cx="1584176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06.00.00 Биологические науки </a:t>
              </a:r>
              <a:r>
                <a:rPr lang="en-US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endParaRPr lang="ru-RU" sz="10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Прямоугольник 82"/>
            <p:cNvSpPr/>
            <p:nvPr userDrawn="1"/>
          </p:nvSpPr>
          <p:spPr>
            <a:xfrm>
              <a:off x="420810" y="1480980"/>
              <a:ext cx="1429185" cy="3155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06.03.01 Биология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06.03.02 Почвоведение </a:t>
              </a:r>
            </a:p>
          </p:txBody>
        </p:sp>
      </p:grpSp>
      <p:grpSp>
        <p:nvGrpSpPr>
          <p:cNvPr id="57" name="Группа 56"/>
          <p:cNvGrpSpPr/>
          <p:nvPr userDrawn="1"/>
        </p:nvGrpSpPr>
        <p:grpSpPr>
          <a:xfrm>
            <a:off x="561080" y="2951360"/>
            <a:ext cx="2112235" cy="1481363"/>
            <a:chOff x="420760" y="2156285"/>
            <a:chExt cx="1584176" cy="1111022"/>
          </a:xfrm>
        </p:grpSpPr>
        <p:sp>
          <p:nvSpPr>
            <p:cNvPr id="80" name="Прямоугольник 79"/>
            <p:cNvSpPr/>
            <p:nvPr userDrawn="1"/>
          </p:nvSpPr>
          <p:spPr>
            <a:xfrm>
              <a:off x="420760" y="2156285"/>
              <a:ext cx="1584176" cy="207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05.00.00 Науки о Земле </a:t>
              </a:r>
              <a:endParaRPr lang="en-US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Прямоугольник 80"/>
            <p:cNvSpPr/>
            <p:nvPr userDrawn="1"/>
          </p:nvSpPr>
          <p:spPr>
            <a:xfrm>
              <a:off x="420760" y="2335946"/>
              <a:ext cx="1568203" cy="9313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05.03.01 Геология 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05.03.02 География 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05.03.03 Картография и </a:t>
              </a:r>
              <a:r>
                <a:rPr lang="ru-RU" sz="1067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геоинформатика</a:t>
              </a:r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05.03.04 Гидрометеорология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05.03.06 Экология и природопользование </a:t>
              </a:r>
            </a:p>
          </p:txBody>
        </p:sp>
      </p:grpSp>
      <p:grpSp>
        <p:nvGrpSpPr>
          <p:cNvPr id="58" name="Группа 57"/>
          <p:cNvGrpSpPr/>
          <p:nvPr userDrawn="1"/>
        </p:nvGrpSpPr>
        <p:grpSpPr>
          <a:xfrm>
            <a:off x="532704" y="4433854"/>
            <a:ext cx="2112235" cy="2009167"/>
            <a:chOff x="399528" y="3325389"/>
            <a:chExt cx="1584176" cy="1506875"/>
          </a:xfrm>
        </p:grpSpPr>
        <p:sp>
          <p:nvSpPr>
            <p:cNvPr id="78" name="Прямоугольник 77"/>
            <p:cNvSpPr/>
            <p:nvPr userDrawn="1"/>
          </p:nvSpPr>
          <p:spPr>
            <a:xfrm>
              <a:off x="399528" y="3325389"/>
              <a:ext cx="1584176" cy="4847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02.00.00 Компьютерные и информационные науки</a:t>
              </a:r>
              <a:endParaRPr lang="en-US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Прямоугольник 78"/>
            <p:cNvSpPr/>
            <p:nvPr userDrawn="1"/>
          </p:nvSpPr>
          <p:spPr>
            <a:xfrm>
              <a:off x="399528" y="3777744"/>
              <a:ext cx="1558902" cy="10545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02.03.01 Математика и компьютерные науки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02.03.02 Фундаментальная информатика и ИТ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02.03.03 Математическое обеспечение и администрирование информационных систем</a:t>
              </a:r>
            </a:p>
          </p:txBody>
        </p:sp>
      </p:grpSp>
      <p:sp>
        <p:nvSpPr>
          <p:cNvPr id="59" name="TextBox 58"/>
          <p:cNvSpPr txBox="1"/>
          <p:nvPr userDrawn="1"/>
        </p:nvSpPr>
        <p:spPr>
          <a:xfrm>
            <a:off x="2673315" y="1417219"/>
            <a:ext cx="2654599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ПУБЛИКАЦИОННАЯ АКТИВНОСТЬ 2015 – 2017</a:t>
            </a:r>
          </a:p>
        </p:txBody>
      </p:sp>
      <p:sp>
        <p:nvSpPr>
          <p:cNvPr id="60" name="TextBox 59"/>
          <p:cNvSpPr txBox="1"/>
          <p:nvPr userDrawn="1"/>
        </p:nvSpPr>
        <p:spPr>
          <a:xfrm>
            <a:off x="526669" y="1414185"/>
            <a:ext cx="2304256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ПОДГОТОВКИ И СПЕЦИАЛЬНОСТИ</a:t>
            </a:r>
          </a:p>
        </p:txBody>
      </p:sp>
      <p:sp>
        <p:nvSpPr>
          <p:cNvPr id="61" name="TextBox 60"/>
          <p:cNvSpPr txBox="1"/>
          <p:nvPr userDrawn="1"/>
        </p:nvSpPr>
        <p:spPr>
          <a:xfrm>
            <a:off x="2652017" y="2132050"/>
            <a:ext cx="1235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Scopus</a:t>
            </a:r>
            <a:endParaRPr lang="ru-RU" sz="1467" b="1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 userDrawn="1"/>
        </p:nvSpPr>
        <p:spPr>
          <a:xfrm>
            <a:off x="4017913" y="2149352"/>
            <a:ext cx="1327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WOS</a:t>
            </a:r>
            <a:endParaRPr lang="ru-RU" sz="1467" b="1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Овал 62"/>
          <p:cNvSpPr/>
          <p:nvPr userDrawn="1"/>
        </p:nvSpPr>
        <p:spPr>
          <a:xfrm>
            <a:off x="2917427" y="2598900"/>
            <a:ext cx="704920" cy="70492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7" dirty="0">
              <a:solidFill>
                <a:prstClr val="white"/>
              </a:solidFill>
            </a:endParaRPr>
          </a:p>
        </p:txBody>
      </p:sp>
      <p:sp>
        <p:nvSpPr>
          <p:cNvPr id="64" name="Овал 63"/>
          <p:cNvSpPr/>
          <p:nvPr userDrawn="1"/>
        </p:nvSpPr>
        <p:spPr>
          <a:xfrm>
            <a:off x="4329103" y="3876208"/>
            <a:ext cx="704920" cy="704920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65" name="Овал 64"/>
          <p:cNvSpPr/>
          <p:nvPr userDrawn="1"/>
        </p:nvSpPr>
        <p:spPr>
          <a:xfrm>
            <a:off x="4329103" y="2598900"/>
            <a:ext cx="704920" cy="704920"/>
          </a:xfrm>
          <a:prstGeom prst="ellipse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66" name="Овал 65"/>
          <p:cNvSpPr/>
          <p:nvPr userDrawn="1"/>
        </p:nvSpPr>
        <p:spPr>
          <a:xfrm>
            <a:off x="2917427" y="3876208"/>
            <a:ext cx="704920" cy="704920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67" name="Овал 66"/>
          <p:cNvSpPr/>
          <p:nvPr userDrawn="1"/>
        </p:nvSpPr>
        <p:spPr>
          <a:xfrm>
            <a:off x="2917427" y="5308912"/>
            <a:ext cx="704920" cy="704920"/>
          </a:xfrm>
          <a:prstGeom prst="ellipse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68" name="Овал 67"/>
          <p:cNvSpPr/>
          <p:nvPr userDrawn="1"/>
        </p:nvSpPr>
        <p:spPr>
          <a:xfrm>
            <a:off x="4329103" y="5308912"/>
            <a:ext cx="704920" cy="70492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69" name="TextBox 68"/>
          <p:cNvSpPr txBox="1"/>
          <p:nvPr userDrawn="1"/>
        </p:nvSpPr>
        <p:spPr>
          <a:xfrm>
            <a:off x="2795371" y="2746175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prstClr val="white"/>
                </a:solidFill>
              </a:rPr>
              <a:t>1832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70" name="TextBox 69"/>
          <p:cNvSpPr txBox="1"/>
          <p:nvPr userDrawn="1"/>
        </p:nvSpPr>
        <p:spPr>
          <a:xfrm>
            <a:off x="4207047" y="2768911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1359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71" name="TextBox 70"/>
          <p:cNvSpPr txBox="1"/>
          <p:nvPr userDrawn="1"/>
        </p:nvSpPr>
        <p:spPr>
          <a:xfrm>
            <a:off x="4207047" y="4062405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775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72" name="TextBox 71"/>
          <p:cNvSpPr txBox="1"/>
          <p:nvPr userDrawn="1"/>
        </p:nvSpPr>
        <p:spPr>
          <a:xfrm>
            <a:off x="2795371" y="4023483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prstClr val="white"/>
                </a:solidFill>
              </a:rPr>
              <a:t>1335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73" name="TextBox 72"/>
          <p:cNvSpPr txBox="1"/>
          <p:nvPr userDrawn="1"/>
        </p:nvSpPr>
        <p:spPr>
          <a:xfrm>
            <a:off x="2795371" y="5457613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950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74" name="TextBox 73"/>
          <p:cNvSpPr txBox="1"/>
          <p:nvPr userDrawn="1"/>
        </p:nvSpPr>
        <p:spPr>
          <a:xfrm>
            <a:off x="4207047" y="5455067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prstClr val="white"/>
                </a:solidFill>
              </a:rPr>
              <a:t>3</a:t>
            </a:r>
            <a:r>
              <a:rPr lang="ru-RU" sz="1867" b="1" dirty="0">
                <a:solidFill>
                  <a:prstClr val="white"/>
                </a:solidFill>
              </a:rPr>
              <a:t>39</a:t>
            </a:r>
            <a:endParaRPr lang="ru-RU" sz="1333" b="1" dirty="0">
              <a:solidFill>
                <a:prstClr val="white"/>
              </a:solidFill>
            </a:endParaRPr>
          </a:p>
        </p:txBody>
      </p:sp>
      <p:cxnSp>
        <p:nvCxnSpPr>
          <p:cNvPr id="75" name="Прямая соединительная линия 74"/>
          <p:cNvCxnSpPr/>
          <p:nvPr userDrawn="1"/>
        </p:nvCxnSpPr>
        <p:spPr>
          <a:xfrm>
            <a:off x="2831638" y="3621021"/>
            <a:ext cx="2324441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 userDrawn="1"/>
        </p:nvCxnSpPr>
        <p:spPr>
          <a:xfrm>
            <a:off x="2804141" y="5036992"/>
            <a:ext cx="2324441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 userDrawn="1"/>
        </p:nvCxnSpPr>
        <p:spPr>
          <a:xfrm>
            <a:off x="3966360" y="2598901"/>
            <a:ext cx="0" cy="3414932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4" name="Диаграмма 83"/>
          <p:cNvGraphicFramePr>
            <a:graphicFrameLocks/>
          </p:cNvGraphicFramePr>
          <p:nvPr userDrawn="1"/>
        </p:nvGraphicFramePr>
        <p:xfrm>
          <a:off x="5245101" y="998974"/>
          <a:ext cx="6946900" cy="2800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5" name="Диаграмма 84"/>
          <p:cNvGraphicFramePr>
            <a:graphicFrameLocks/>
          </p:cNvGraphicFramePr>
          <p:nvPr userDrawn="1"/>
        </p:nvGraphicFramePr>
        <p:xfrm>
          <a:off x="5327913" y="3621022"/>
          <a:ext cx="6922256" cy="2852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272601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431370" y="1124745"/>
            <a:ext cx="11606321" cy="672075"/>
          </a:xfrm>
        </p:spPr>
        <p:txBody>
          <a:bodyPr>
            <a:noAutofit/>
          </a:bodyPr>
          <a:lstStyle>
            <a:lvl1pPr algn="l">
              <a:defRPr sz="3733" b="1">
                <a:solidFill>
                  <a:srgbClr val="5E707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Text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31370" y="1892829"/>
            <a:ext cx="11606321" cy="4032448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5E707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Text</a:t>
            </a: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27381" y="6213309"/>
            <a:ext cx="2016224" cy="288032"/>
          </a:xfrm>
        </p:spPr>
        <p:txBody>
          <a:bodyPr/>
          <a:lstStyle>
            <a:lvl1pPr algn="l">
              <a:defRPr/>
            </a:lvl1pPr>
          </a:lstStyle>
          <a:p>
            <a:fld id="{CB07D4DF-2351-4A60-A90B-60ED82532F7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Подзаголовок 2"/>
          <p:cNvSpPr txBox="1">
            <a:spLocks/>
          </p:cNvSpPr>
          <p:nvPr userDrawn="1"/>
        </p:nvSpPr>
        <p:spPr>
          <a:xfrm>
            <a:off x="10608502" y="6117299"/>
            <a:ext cx="1429191" cy="48005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5E7076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>
                <a:solidFill>
                  <a:prstClr val="white"/>
                </a:solidFill>
              </a:rPr>
              <a:t>spbu.ru</a:t>
            </a: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431371" y="356660"/>
            <a:ext cx="4814325" cy="56207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33" dirty="0" err="1">
                <a:solidFill>
                  <a:srgbClr val="C0504D">
                    <a:lumMod val="75000"/>
                  </a:srgbClr>
                </a:solidFill>
              </a:rPr>
              <a:t>Tetle</a:t>
            </a:r>
            <a:endParaRPr lang="ru-RU" sz="3733" dirty="0">
              <a:solidFill>
                <a:srgbClr val="C0504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2973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бочий слайд с фотографи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31371" y="356660"/>
            <a:ext cx="4814325" cy="562073"/>
          </a:xfrm>
        </p:spPr>
        <p:txBody>
          <a:bodyPr>
            <a:noAutofit/>
          </a:bodyPr>
          <a:lstStyle>
            <a:lvl1pPr algn="l">
              <a:defRPr sz="3733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27381" y="6213309"/>
            <a:ext cx="2016224" cy="288032"/>
          </a:xfrm>
        </p:spPr>
        <p:txBody>
          <a:bodyPr/>
          <a:lstStyle>
            <a:lvl1pPr algn="l">
              <a:defRPr/>
            </a:lvl1pPr>
          </a:lstStyle>
          <a:p>
            <a:fld id="{CB07D4DF-2351-4A60-A90B-60ED82532F7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одзаголовок 2"/>
          <p:cNvSpPr txBox="1">
            <a:spLocks/>
          </p:cNvSpPr>
          <p:nvPr userDrawn="1"/>
        </p:nvSpPr>
        <p:spPr>
          <a:xfrm>
            <a:off x="10608502" y="6117299"/>
            <a:ext cx="1429191" cy="48005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5E7076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>
                <a:solidFill>
                  <a:prstClr val="white"/>
                </a:solidFill>
              </a:rPr>
              <a:t>spbu.ru</a:t>
            </a: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431371" y="1412776"/>
            <a:ext cx="5384800" cy="4416491"/>
          </a:xfrm>
          <a:solidFill>
            <a:srgbClr val="5E7076">
              <a:alpha val="41176"/>
            </a:srgbClr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3733">
                <a:solidFill>
                  <a:schemeClr val="bg1"/>
                </a:solidFill>
              </a:defRPr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dirty="0"/>
              <a:t>фото</a:t>
            </a:r>
          </a:p>
        </p:txBody>
      </p:sp>
      <p:sp>
        <p:nvSpPr>
          <p:cNvPr id="11" name="Подзаголовок 2"/>
          <p:cNvSpPr>
            <a:spLocks noGrp="1"/>
          </p:cNvSpPr>
          <p:nvPr>
            <p:ph type="subTitle" idx="13" hasCustomPrompt="1"/>
          </p:nvPr>
        </p:nvSpPr>
        <p:spPr>
          <a:xfrm>
            <a:off x="6096000" y="1412776"/>
            <a:ext cx="5760640" cy="451250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5E7076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9616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большой фотографи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0" y="1412776"/>
            <a:ext cx="12192000" cy="5445224"/>
          </a:xfrm>
          <a:solidFill>
            <a:schemeClr val="bg1">
              <a:lumMod val="75000"/>
            </a:schemeClr>
          </a:solidFill>
          <a:ln>
            <a:solidFill>
              <a:srgbClr val="000000">
                <a:alpha val="21176"/>
              </a:srgbClr>
            </a:solidFill>
          </a:ln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3733">
                <a:solidFill>
                  <a:schemeClr val="bg1"/>
                </a:solidFill>
              </a:defRPr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/>
              <a:t>foto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31371" y="356660"/>
            <a:ext cx="4814325" cy="562073"/>
          </a:xfrm>
        </p:spPr>
        <p:txBody>
          <a:bodyPr>
            <a:noAutofit/>
          </a:bodyPr>
          <a:lstStyle>
            <a:lvl1pPr algn="l">
              <a:defRPr sz="3733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431371" y="5733256"/>
            <a:ext cx="11760629" cy="672075"/>
          </a:xfrm>
          <a:prstGeom prst="rect">
            <a:avLst/>
          </a:prstGeom>
          <a:solidFill>
            <a:srgbClr val="FFFFFF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idx="13" hasCustomPrompt="1"/>
          </p:nvPr>
        </p:nvSpPr>
        <p:spPr>
          <a:xfrm>
            <a:off x="431371" y="5754817"/>
            <a:ext cx="11521280" cy="67207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rgbClr val="5E7076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ctr"/>
            <a:r>
              <a:rPr lang="en-US" sz="2133" baseline="0" dirty="0">
                <a:solidFill>
                  <a:schemeClr val="bg1"/>
                </a:solidFill>
              </a:rPr>
              <a:t>St Petersburg University</a:t>
            </a:r>
            <a:endParaRPr lang="ru-RU" sz="2133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9340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рывающи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 userDrawn="1"/>
        </p:nvSpPr>
        <p:spPr>
          <a:xfrm>
            <a:off x="506743" y="6117299"/>
            <a:ext cx="1429191" cy="48005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5E7076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solidFill>
                  <a:prstClr val="white"/>
                </a:solidFill>
              </a:rPr>
              <a:t>spbu.ru</a:t>
            </a: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 userDrawn="1"/>
        </p:nvSpPr>
        <p:spPr>
          <a:xfrm>
            <a:off x="431371" y="356660"/>
            <a:ext cx="4814325" cy="56207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33" dirty="0">
                <a:solidFill>
                  <a:srgbClr val="C0504D">
                    <a:lumMod val="75000"/>
                  </a:srgbClr>
                </a:solidFill>
              </a:rPr>
              <a:t>Title</a:t>
            </a:r>
            <a:endParaRPr lang="ru-RU" sz="3733" dirty="0">
              <a:solidFill>
                <a:srgbClr val="C0504D">
                  <a:lumMod val="75000"/>
                </a:srgbClr>
              </a:solidFill>
            </a:endParaRP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31371" y="1508787"/>
            <a:ext cx="11425269" cy="480053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5E7076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1021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1775523" y="458112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35360" y="1412776"/>
            <a:ext cx="4992555" cy="49925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26669" y="1408907"/>
            <a:ext cx="2112235" cy="499255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527381" y="2152847"/>
            <a:ext cx="2112235" cy="1017796"/>
            <a:chOff x="395536" y="1203598"/>
            <a:chExt cx="1584176" cy="763347"/>
          </a:xfrm>
        </p:grpSpPr>
        <p:sp>
          <p:nvSpPr>
            <p:cNvPr id="36" name="Прямоугольник 35"/>
            <p:cNvSpPr/>
            <p:nvPr userDrawn="1"/>
          </p:nvSpPr>
          <p:spPr>
            <a:xfrm>
              <a:off x="395536" y="1203598"/>
              <a:ext cx="1584176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39.00.00 Социология и социальная работа</a:t>
              </a:r>
              <a:endParaRPr lang="ru-RU" sz="10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Прямоугольник 36"/>
            <p:cNvSpPr/>
            <p:nvPr userDrawn="1"/>
          </p:nvSpPr>
          <p:spPr>
            <a:xfrm>
              <a:off x="538484" y="1528219"/>
              <a:ext cx="1440694" cy="438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39.03.01 Социология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39.03.02 Социальная работа </a:t>
              </a:r>
            </a:p>
          </p:txBody>
        </p:sp>
      </p:grpSp>
      <p:grpSp>
        <p:nvGrpSpPr>
          <p:cNvPr id="10" name="Группа 9"/>
          <p:cNvGrpSpPr/>
          <p:nvPr userDrawn="1"/>
        </p:nvGrpSpPr>
        <p:grpSpPr>
          <a:xfrm>
            <a:off x="543875" y="3156544"/>
            <a:ext cx="2112235" cy="2034716"/>
            <a:chOff x="407856" y="2310173"/>
            <a:chExt cx="1584176" cy="1526037"/>
          </a:xfrm>
        </p:grpSpPr>
        <p:sp>
          <p:nvSpPr>
            <p:cNvPr id="34" name="Прямоугольник 33"/>
            <p:cNvSpPr/>
            <p:nvPr userDrawn="1"/>
          </p:nvSpPr>
          <p:spPr>
            <a:xfrm>
              <a:off x="407856" y="2310173"/>
              <a:ext cx="1584176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38.00.00 Экономика и управление</a:t>
              </a:r>
              <a:r>
                <a:rPr lang="en-US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endParaRPr lang="ru-RU" sz="10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Прямоугольник 34"/>
            <p:cNvSpPr/>
            <p:nvPr userDrawn="1"/>
          </p:nvSpPr>
          <p:spPr>
            <a:xfrm>
              <a:off x="538434" y="2658531"/>
              <a:ext cx="1440694" cy="11776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38.03.01 Экономика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38.03.02 Менеджмент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38.03.03 Управление персоналом 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38.03.04 Государственное и муниципальное управление 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38.03.05 Бизнес-информатика</a:t>
              </a:r>
            </a:p>
          </p:txBody>
        </p:sp>
      </p:grpSp>
      <p:grpSp>
        <p:nvGrpSpPr>
          <p:cNvPr id="11" name="Группа 10"/>
          <p:cNvGrpSpPr/>
          <p:nvPr userDrawn="1"/>
        </p:nvGrpSpPr>
        <p:grpSpPr>
          <a:xfrm>
            <a:off x="526669" y="5190876"/>
            <a:ext cx="2112947" cy="913199"/>
            <a:chOff x="395002" y="3893155"/>
            <a:chExt cx="1584710" cy="684899"/>
          </a:xfrm>
        </p:grpSpPr>
        <p:sp>
          <p:nvSpPr>
            <p:cNvPr id="32" name="Прямоугольник 31"/>
            <p:cNvSpPr/>
            <p:nvPr userDrawn="1"/>
          </p:nvSpPr>
          <p:spPr>
            <a:xfrm>
              <a:off x="395002" y="3893155"/>
              <a:ext cx="1584176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31.00.00 Клиническая медицина</a:t>
              </a:r>
              <a:endParaRPr lang="en-US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Прямоугольник 32"/>
            <p:cNvSpPr/>
            <p:nvPr userDrawn="1"/>
          </p:nvSpPr>
          <p:spPr>
            <a:xfrm>
              <a:off x="538484" y="4262487"/>
              <a:ext cx="1441228" cy="3155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31.05.01 Лечебное дело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31.05.03 Стоматология </a:t>
              </a: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2673315" y="1417219"/>
            <a:ext cx="2654599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ПУБЛИКАЦИОННАЯ АКТИВНОСТЬ 2015 – 2017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526669" y="1414185"/>
            <a:ext cx="2304256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ПОДГОТОВКИ И СПЕЦИАЛЬНОСТИ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652017" y="2132050"/>
            <a:ext cx="1235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Scopus</a:t>
            </a:r>
            <a:endParaRPr lang="ru-RU" sz="1467" b="1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4017913" y="2149352"/>
            <a:ext cx="1327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WOS</a:t>
            </a:r>
            <a:endParaRPr lang="ru-RU" sz="1467" b="1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Овал 16"/>
          <p:cNvSpPr/>
          <p:nvPr userDrawn="1"/>
        </p:nvSpPr>
        <p:spPr>
          <a:xfrm>
            <a:off x="2917427" y="2598900"/>
            <a:ext cx="704920" cy="70492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7" dirty="0">
              <a:solidFill>
                <a:prstClr val="white"/>
              </a:solidFill>
            </a:endParaRPr>
          </a:p>
        </p:txBody>
      </p:sp>
      <p:sp>
        <p:nvSpPr>
          <p:cNvPr id="18" name="Овал 17"/>
          <p:cNvSpPr/>
          <p:nvPr userDrawn="1"/>
        </p:nvSpPr>
        <p:spPr>
          <a:xfrm>
            <a:off x="4329103" y="3876208"/>
            <a:ext cx="704920" cy="704920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19" name="Овал 18"/>
          <p:cNvSpPr/>
          <p:nvPr userDrawn="1"/>
        </p:nvSpPr>
        <p:spPr>
          <a:xfrm>
            <a:off x="4329103" y="2598900"/>
            <a:ext cx="704920" cy="704920"/>
          </a:xfrm>
          <a:prstGeom prst="ellipse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 userDrawn="1"/>
        </p:nvSpPr>
        <p:spPr>
          <a:xfrm>
            <a:off x="2917427" y="3876208"/>
            <a:ext cx="704920" cy="704920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 userDrawn="1"/>
        </p:nvSpPr>
        <p:spPr>
          <a:xfrm>
            <a:off x="2917427" y="5308912"/>
            <a:ext cx="704920" cy="704920"/>
          </a:xfrm>
          <a:prstGeom prst="ellipse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22" name="Овал 21"/>
          <p:cNvSpPr/>
          <p:nvPr userDrawn="1"/>
        </p:nvSpPr>
        <p:spPr>
          <a:xfrm>
            <a:off x="4329103" y="5308912"/>
            <a:ext cx="704920" cy="70492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2795371" y="2746175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787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4207047" y="2768911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283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4207047" y="4062405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237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2795371" y="4023483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598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2795371" y="5457613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562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4207047" y="5455067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624</a:t>
            </a:r>
            <a:endParaRPr lang="ru-RU" sz="1333" b="1" dirty="0">
              <a:solidFill>
                <a:prstClr val="white"/>
              </a:solidFill>
            </a:endParaRPr>
          </a:p>
        </p:txBody>
      </p:sp>
      <p:cxnSp>
        <p:nvCxnSpPr>
          <p:cNvPr id="29" name="Прямая соединительная линия 28"/>
          <p:cNvCxnSpPr/>
          <p:nvPr userDrawn="1"/>
        </p:nvCxnSpPr>
        <p:spPr>
          <a:xfrm>
            <a:off x="2831638" y="3621021"/>
            <a:ext cx="2324441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 userDrawn="1"/>
        </p:nvCxnSpPr>
        <p:spPr>
          <a:xfrm>
            <a:off x="2804141" y="5036992"/>
            <a:ext cx="2324441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 userDrawn="1"/>
        </p:nvCxnSpPr>
        <p:spPr>
          <a:xfrm>
            <a:off x="3966360" y="2598901"/>
            <a:ext cx="0" cy="3414932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 userDrawn="1"/>
        </p:nvSpPr>
        <p:spPr>
          <a:xfrm>
            <a:off x="335360" y="694818"/>
            <a:ext cx="11521280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ПУБЛИКАЦИИ СПбГУ ПО ОТРАСЛЯМ ЗНАНИЙ И УКРУПНЕННЫМ ГРУППАМ НАПРАВЛЕНИЙ ПОДГОТОВКИ И СПЕЦИАЛЬНОСТЕЙ </a:t>
            </a:r>
          </a:p>
        </p:txBody>
      </p:sp>
      <p:graphicFrame>
        <p:nvGraphicFramePr>
          <p:cNvPr id="39" name="Диаграмма 38"/>
          <p:cNvGraphicFramePr>
            <a:graphicFrameLocks/>
          </p:cNvGraphicFramePr>
          <p:nvPr userDrawn="1"/>
        </p:nvGraphicFramePr>
        <p:xfrm>
          <a:off x="5437088" y="1122354"/>
          <a:ext cx="6768075" cy="2940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0" name="Диаграмма 39"/>
          <p:cNvGraphicFramePr>
            <a:graphicFrameLocks/>
          </p:cNvGraphicFramePr>
          <p:nvPr userDrawn="1"/>
        </p:nvGraphicFramePr>
        <p:xfrm>
          <a:off x="5429517" y="3724754"/>
          <a:ext cx="6768073" cy="2825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68397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335360" y="1412776"/>
            <a:ext cx="4992555" cy="499255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527381" y="1412776"/>
            <a:ext cx="2112235" cy="499255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grpSp>
        <p:nvGrpSpPr>
          <p:cNvPr id="6" name="Группа 5"/>
          <p:cNvGrpSpPr/>
          <p:nvPr userDrawn="1"/>
        </p:nvGrpSpPr>
        <p:grpSpPr>
          <a:xfrm>
            <a:off x="527381" y="2254929"/>
            <a:ext cx="2112235" cy="811118"/>
            <a:chOff x="395536" y="1280159"/>
            <a:chExt cx="1584176" cy="608338"/>
          </a:xfrm>
        </p:grpSpPr>
        <p:sp>
          <p:nvSpPr>
            <p:cNvPr id="33" name="Прямоугольник 32"/>
            <p:cNvSpPr/>
            <p:nvPr userDrawn="1"/>
          </p:nvSpPr>
          <p:spPr>
            <a:xfrm>
              <a:off x="395536" y="1280159"/>
              <a:ext cx="1584176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27.00.00 Управление в технических системах</a:t>
              </a:r>
              <a:r>
                <a:rPr lang="en-US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endParaRPr lang="ru-RU" sz="10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Прямоугольник 33"/>
            <p:cNvSpPr/>
            <p:nvPr userDrawn="1"/>
          </p:nvSpPr>
          <p:spPr>
            <a:xfrm>
              <a:off x="538485" y="1572930"/>
              <a:ext cx="1325810" cy="3155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27.03.03 Системный анализ и управление</a:t>
              </a:r>
            </a:p>
          </p:txBody>
        </p:sp>
      </p:grpSp>
      <p:grpSp>
        <p:nvGrpSpPr>
          <p:cNvPr id="7" name="Группа 6"/>
          <p:cNvGrpSpPr/>
          <p:nvPr userDrawn="1"/>
        </p:nvGrpSpPr>
        <p:grpSpPr>
          <a:xfrm>
            <a:off x="572325" y="3101140"/>
            <a:ext cx="2112235" cy="690484"/>
            <a:chOff x="429194" y="2268620"/>
            <a:chExt cx="1584176" cy="517863"/>
          </a:xfrm>
        </p:grpSpPr>
        <p:sp>
          <p:nvSpPr>
            <p:cNvPr id="31" name="Прямоугольник 30"/>
            <p:cNvSpPr/>
            <p:nvPr userDrawn="1"/>
          </p:nvSpPr>
          <p:spPr>
            <a:xfrm>
              <a:off x="429194" y="2268620"/>
              <a:ext cx="1584176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46.00.00 История и археология </a:t>
              </a:r>
              <a:endParaRPr lang="en-US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Прямоугольник 31"/>
            <p:cNvSpPr/>
            <p:nvPr userDrawn="1"/>
          </p:nvSpPr>
          <p:spPr>
            <a:xfrm>
              <a:off x="546918" y="2594074"/>
              <a:ext cx="1454993" cy="1924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46.03.01 История </a:t>
              </a:r>
            </a:p>
          </p:txBody>
        </p:sp>
      </p:grpSp>
      <p:grpSp>
        <p:nvGrpSpPr>
          <p:cNvPr id="8" name="Группа 7"/>
          <p:cNvGrpSpPr/>
          <p:nvPr userDrawn="1"/>
        </p:nvGrpSpPr>
        <p:grpSpPr>
          <a:xfrm>
            <a:off x="539783" y="3845697"/>
            <a:ext cx="2112235" cy="1426287"/>
            <a:chOff x="404837" y="2884272"/>
            <a:chExt cx="1584176" cy="1069715"/>
          </a:xfrm>
        </p:grpSpPr>
        <p:sp>
          <p:nvSpPr>
            <p:cNvPr id="29" name="Прямоугольник 28"/>
            <p:cNvSpPr/>
            <p:nvPr userDrawn="1"/>
          </p:nvSpPr>
          <p:spPr>
            <a:xfrm>
              <a:off x="404837" y="2884272"/>
              <a:ext cx="1584176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09.00.00 Информатика и вычислительная техника </a:t>
              </a:r>
              <a:endParaRPr lang="en-US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Прямоугольник 29"/>
            <p:cNvSpPr/>
            <p:nvPr userDrawn="1"/>
          </p:nvSpPr>
          <p:spPr>
            <a:xfrm>
              <a:off x="538534" y="3392103"/>
              <a:ext cx="1441228" cy="5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09.03.03 Прикладная информатика 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09.03.04 Программная инженерия </a:t>
              </a:r>
            </a:p>
          </p:txBody>
        </p:sp>
      </p:grpSp>
      <p:sp>
        <p:nvSpPr>
          <p:cNvPr id="9" name="TextBox 8"/>
          <p:cNvSpPr txBox="1"/>
          <p:nvPr userDrawn="1"/>
        </p:nvSpPr>
        <p:spPr>
          <a:xfrm>
            <a:off x="2673315" y="1417219"/>
            <a:ext cx="2654599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ПУБЛИКАЦИОННАЯ АКТИВНОСТЬ 2015 – 2017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526669" y="1414185"/>
            <a:ext cx="2304256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ПОДГОТОВКИ И СПЕЦИАЛЬНОСТИ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622319" y="1950999"/>
            <a:ext cx="1235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Scopus</a:t>
            </a:r>
            <a:endParaRPr lang="ru-RU" sz="1467" b="1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4000616" y="1959590"/>
            <a:ext cx="1327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WOS</a:t>
            </a:r>
            <a:endParaRPr lang="ru-RU" sz="1467" b="1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 userDrawn="1"/>
        </p:nvSpPr>
        <p:spPr>
          <a:xfrm>
            <a:off x="539436" y="5275031"/>
            <a:ext cx="2112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58.00.00 Востоковедение и африканистика</a:t>
            </a:r>
            <a:endParaRPr lang="en-US" sz="1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 userDrawn="1"/>
        </p:nvSpPr>
        <p:spPr>
          <a:xfrm>
            <a:off x="653802" y="5930443"/>
            <a:ext cx="1921637" cy="42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58.03.01 Востоковедение и африканистика </a:t>
            </a:r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335360" y="694818"/>
            <a:ext cx="11521280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ПУБЛИКАЦИИ СПбГУ ПО ОТРАСЛЯМ ЗНАНИЙ И УКРУПНЕННЫМ ГРУППАМ НАПРАВЛЕНИЙ ПОДГОТОВКИ И СПЕЦИАЛЬНОСТЕЙ </a:t>
            </a:r>
          </a:p>
        </p:txBody>
      </p:sp>
      <p:cxnSp>
        <p:nvCxnSpPr>
          <p:cNvPr id="26" name="Прямая соединительная линия 25"/>
          <p:cNvCxnSpPr/>
          <p:nvPr userDrawn="1"/>
        </p:nvCxnSpPr>
        <p:spPr>
          <a:xfrm>
            <a:off x="2814341" y="3147671"/>
            <a:ext cx="2324441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 userDrawn="1"/>
        </p:nvCxnSpPr>
        <p:spPr>
          <a:xfrm>
            <a:off x="2790452" y="4184249"/>
            <a:ext cx="2324441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 userDrawn="1"/>
        </p:nvCxnSpPr>
        <p:spPr>
          <a:xfrm>
            <a:off x="3931803" y="2395243"/>
            <a:ext cx="0" cy="3818067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Группа 42"/>
          <p:cNvGrpSpPr/>
          <p:nvPr userDrawn="1"/>
        </p:nvGrpSpPr>
        <p:grpSpPr>
          <a:xfrm>
            <a:off x="2748413" y="2351028"/>
            <a:ext cx="2397164" cy="3805117"/>
            <a:chOff x="2087227" y="1746737"/>
            <a:chExt cx="1797873" cy="2853838"/>
          </a:xfrm>
        </p:grpSpPr>
        <p:sp>
          <p:nvSpPr>
            <p:cNvPr id="14" name="Овал 13"/>
            <p:cNvSpPr/>
            <p:nvPr userDrawn="1"/>
          </p:nvSpPr>
          <p:spPr>
            <a:xfrm>
              <a:off x="2178769" y="1746737"/>
              <a:ext cx="528690" cy="52869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67" dirty="0">
                <a:solidFill>
                  <a:prstClr val="white"/>
                </a:solidFill>
              </a:endParaRPr>
            </a:p>
          </p:txBody>
        </p:sp>
        <p:sp>
          <p:nvSpPr>
            <p:cNvPr id="15" name="Овал 14"/>
            <p:cNvSpPr/>
            <p:nvPr userDrawn="1"/>
          </p:nvSpPr>
          <p:spPr>
            <a:xfrm>
              <a:off x="3259772" y="2466232"/>
              <a:ext cx="528690" cy="52869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prstClr val="white"/>
                </a:solidFill>
              </a:endParaRPr>
            </a:p>
          </p:txBody>
        </p:sp>
        <p:sp>
          <p:nvSpPr>
            <p:cNvPr id="16" name="Овал 15"/>
            <p:cNvSpPr/>
            <p:nvPr userDrawn="1"/>
          </p:nvSpPr>
          <p:spPr>
            <a:xfrm>
              <a:off x="3246827" y="1746737"/>
              <a:ext cx="528690" cy="52869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prstClr val="white"/>
                </a:solidFill>
              </a:endParaRPr>
            </a:p>
          </p:txBody>
        </p:sp>
        <p:sp>
          <p:nvSpPr>
            <p:cNvPr id="17" name="Овал 16"/>
            <p:cNvSpPr/>
            <p:nvPr userDrawn="1"/>
          </p:nvSpPr>
          <p:spPr>
            <a:xfrm>
              <a:off x="2178769" y="2478152"/>
              <a:ext cx="528690" cy="52869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prstClr val="white"/>
                </a:solidFill>
              </a:endParaRPr>
            </a:p>
          </p:txBody>
        </p:sp>
        <p:sp>
          <p:nvSpPr>
            <p:cNvPr id="18" name="Овал 17"/>
            <p:cNvSpPr/>
            <p:nvPr userDrawn="1"/>
          </p:nvSpPr>
          <p:spPr>
            <a:xfrm>
              <a:off x="2178769" y="3232092"/>
              <a:ext cx="528690" cy="52869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prstClr val="white"/>
                </a:solidFill>
              </a:endParaRPr>
            </a:p>
          </p:txBody>
        </p:sp>
        <p:sp>
          <p:nvSpPr>
            <p:cNvPr id="19" name="Овал 18"/>
            <p:cNvSpPr/>
            <p:nvPr userDrawn="1"/>
          </p:nvSpPr>
          <p:spPr>
            <a:xfrm>
              <a:off x="3247224" y="3232092"/>
              <a:ext cx="528690" cy="52869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 userDrawn="1"/>
          </p:nvSpPr>
          <p:spPr>
            <a:xfrm>
              <a:off x="2087227" y="1857193"/>
              <a:ext cx="711774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867" b="1" dirty="0">
                  <a:solidFill>
                    <a:prstClr val="white"/>
                  </a:solidFill>
                </a:rPr>
                <a:t>470</a:t>
              </a:r>
              <a:endParaRPr lang="ru-RU" sz="1333" b="1" dirty="0">
                <a:solidFill>
                  <a:prstClr val="white"/>
                </a:solidFill>
              </a:endParaRPr>
            </a:p>
          </p:txBody>
        </p:sp>
        <p:sp>
          <p:nvSpPr>
            <p:cNvPr id="21" name="TextBox 20"/>
            <p:cNvSpPr txBox="1"/>
            <p:nvPr userDrawn="1"/>
          </p:nvSpPr>
          <p:spPr>
            <a:xfrm>
              <a:off x="3155285" y="1874245"/>
              <a:ext cx="711774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867" b="1" dirty="0">
                  <a:solidFill>
                    <a:prstClr val="white"/>
                  </a:solidFill>
                </a:rPr>
                <a:t>342</a:t>
              </a:r>
              <a:endParaRPr lang="ru-RU" sz="1333" b="1" dirty="0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 userDrawn="1"/>
          </p:nvSpPr>
          <p:spPr>
            <a:xfrm>
              <a:off x="3168230" y="2605880"/>
              <a:ext cx="711774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867" b="1" dirty="0">
                  <a:solidFill>
                    <a:prstClr val="white"/>
                  </a:solidFill>
                </a:rPr>
                <a:t>241</a:t>
              </a:r>
              <a:endParaRPr lang="ru-RU" sz="1333" b="1" dirty="0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 userDrawn="1"/>
          </p:nvSpPr>
          <p:spPr>
            <a:xfrm>
              <a:off x="2118757" y="2588607"/>
              <a:ext cx="711774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867" b="1" dirty="0">
                  <a:solidFill>
                    <a:prstClr val="white"/>
                  </a:solidFill>
                </a:rPr>
                <a:t>387</a:t>
              </a:r>
              <a:endParaRPr lang="ru-RU" sz="1333" b="1" dirty="0">
                <a:solidFill>
                  <a:prstClr val="white"/>
                </a:solidFill>
              </a:endParaRPr>
            </a:p>
          </p:txBody>
        </p:sp>
        <p:sp>
          <p:nvSpPr>
            <p:cNvPr id="24" name="TextBox 23"/>
            <p:cNvSpPr txBox="1"/>
            <p:nvPr userDrawn="1"/>
          </p:nvSpPr>
          <p:spPr>
            <a:xfrm>
              <a:off x="2087227" y="3343618"/>
              <a:ext cx="711774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867" b="1" dirty="0">
                  <a:solidFill>
                    <a:prstClr val="white"/>
                  </a:solidFill>
                </a:rPr>
                <a:t>370</a:t>
              </a:r>
              <a:endParaRPr lang="ru-RU" sz="1333" b="1" dirty="0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 userDrawn="1"/>
          </p:nvSpPr>
          <p:spPr>
            <a:xfrm>
              <a:off x="3155682" y="3341708"/>
              <a:ext cx="711774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867" b="1" dirty="0">
                  <a:solidFill>
                    <a:prstClr val="white"/>
                  </a:solidFill>
                </a:rPr>
                <a:t>167</a:t>
              </a:r>
              <a:endParaRPr lang="ru-RU" sz="1333" b="1" dirty="0">
                <a:solidFill>
                  <a:prstClr val="white"/>
                </a:solidFill>
              </a:endParaRPr>
            </a:p>
          </p:txBody>
        </p:sp>
        <p:sp>
          <p:nvSpPr>
            <p:cNvPr id="38" name="Овал 37"/>
            <p:cNvSpPr/>
            <p:nvPr userDrawn="1"/>
          </p:nvSpPr>
          <p:spPr>
            <a:xfrm>
              <a:off x="2178769" y="4071885"/>
              <a:ext cx="528690" cy="52869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prstClr val="white"/>
                </a:solidFill>
              </a:endParaRPr>
            </a:p>
          </p:txBody>
        </p:sp>
        <p:sp>
          <p:nvSpPr>
            <p:cNvPr id="39" name="TextBox 38"/>
            <p:cNvSpPr txBox="1"/>
            <p:nvPr userDrawn="1"/>
          </p:nvSpPr>
          <p:spPr>
            <a:xfrm>
              <a:off x="2087227" y="4183411"/>
              <a:ext cx="711774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867" b="1" dirty="0">
                  <a:solidFill>
                    <a:prstClr val="white"/>
                  </a:solidFill>
                </a:rPr>
                <a:t>353</a:t>
              </a:r>
              <a:endParaRPr lang="ru-RU" sz="1333" b="1" dirty="0">
                <a:solidFill>
                  <a:prstClr val="white"/>
                </a:solidFill>
              </a:endParaRPr>
            </a:p>
          </p:txBody>
        </p:sp>
        <p:sp>
          <p:nvSpPr>
            <p:cNvPr id="40" name="Овал 39"/>
            <p:cNvSpPr/>
            <p:nvPr userDrawn="1"/>
          </p:nvSpPr>
          <p:spPr>
            <a:xfrm>
              <a:off x="3264868" y="4071885"/>
              <a:ext cx="528690" cy="52869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prstClr val="white"/>
                </a:solidFill>
              </a:endParaRPr>
            </a:p>
          </p:txBody>
        </p:sp>
        <p:sp>
          <p:nvSpPr>
            <p:cNvPr id="41" name="TextBox 40"/>
            <p:cNvSpPr txBox="1"/>
            <p:nvPr userDrawn="1"/>
          </p:nvSpPr>
          <p:spPr>
            <a:xfrm>
              <a:off x="3173326" y="4183411"/>
              <a:ext cx="711774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867" b="1" dirty="0">
                  <a:solidFill>
                    <a:prstClr val="white"/>
                  </a:solidFill>
                </a:rPr>
                <a:t>11</a:t>
              </a:r>
              <a:endParaRPr lang="ru-RU" sz="1333" b="1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Прямая соединительная линия 41"/>
          <p:cNvCxnSpPr/>
          <p:nvPr userDrawn="1"/>
        </p:nvCxnSpPr>
        <p:spPr>
          <a:xfrm>
            <a:off x="2790453" y="5275031"/>
            <a:ext cx="2324441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9" name="Диаграмма 48"/>
          <p:cNvGraphicFramePr>
            <a:graphicFrameLocks/>
          </p:cNvGraphicFramePr>
          <p:nvPr userDrawn="1"/>
        </p:nvGraphicFramePr>
        <p:xfrm>
          <a:off x="5327915" y="1023114"/>
          <a:ext cx="6864085" cy="2822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0" name="Диаграмма 49"/>
          <p:cNvGraphicFramePr>
            <a:graphicFrameLocks/>
          </p:cNvGraphicFramePr>
          <p:nvPr userDrawn="1"/>
        </p:nvGraphicFramePr>
        <p:xfrm>
          <a:off x="5327912" y="3731667"/>
          <a:ext cx="6816760" cy="2800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32355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 userDrawn="1"/>
        </p:nvSpPr>
        <p:spPr>
          <a:xfrm>
            <a:off x="335360" y="694818"/>
            <a:ext cx="11521280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ПУБЛИКАЦИИ СПбГУ ПО ОТРАСЛЯМ ЗНАНИЙ И УКРУПНЕННЫМ ГРУППАМ НАПРАВЛЕНИЙ ПОДГОТОВКИ И СПЕЦИАЛЬНОСТЕЙ </a:t>
            </a:r>
          </a:p>
        </p:txBody>
      </p:sp>
      <p:sp>
        <p:nvSpPr>
          <p:cNvPr id="86" name="Прямоугольник 85"/>
          <p:cNvSpPr/>
          <p:nvPr userDrawn="1"/>
        </p:nvSpPr>
        <p:spPr>
          <a:xfrm>
            <a:off x="335360" y="1412776"/>
            <a:ext cx="4992555" cy="499255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87" name="Прямоугольник 86"/>
          <p:cNvSpPr/>
          <p:nvPr userDrawn="1"/>
        </p:nvSpPr>
        <p:spPr>
          <a:xfrm>
            <a:off x="527381" y="1412776"/>
            <a:ext cx="2112235" cy="49925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grpSp>
        <p:nvGrpSpPr>
          <p:cNvPr id="88" name="Группа 87"/>
          <p:cNvGrpSpPr/>
          <p:nvPr userDrawn="1"/>
        </p:nvGrpSpPr>
        <p:grpSpPr>
          <a:xfrm>
            <a:off x="493117" y="2308618"/>
            <a:ext cx="2112235" cy="1180576"/>
            <a:chOff x="369838" y="1320426"/>
            <a:chExt cx="1584176" cy="885432"/>
          </a:xfrm>
        </p:grpSpPr>
        <p:sp>
          <p:nvSpPr>
            <p:cNvPr id="114" name="Прямоугольник 113"/>
            <p:cNvSpPr/>
            <p:nvPr userDrawn="1"/>
          </p:nvSpPr>
          <p:spPr>
            <a:xfrm>
              <a:off x="369838" y="1320426"/>
              <a:ext cx="1584176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41.00.00 Политические науки и регионоведение </a:t>
              </a:r>
              <a:r>
                <a:rPr lang="en-US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endParaRPr lang="ru-RU" sz="10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Прямоугольник 114"/>
            <p:cNvSpPr/>
            <p:nvPr userDrawn="1"/>
          </p:nvSpPr>
          <p:spPr>
            <a:xfrm>
              <a:off x="524295" y="1643974"/>
              <a:ext cx="1325810" cy="5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41.03.04 Политология 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41.03.05 Международные отношения </a:t>
              </a:r>
            </a:p>
          </p:txBody>
        </p:sp>
      </p:grpSp>
      <p:grpSp>
        <p:nvGrpSpPr>
          <p:cNvPr id="89" name="Группа 88"/>
          <p:cNvGrpSpPr/>
          <p:nvPr userDrawn="1"/>
        </p:nvGrpSpPr>
        <p:grpSpPr>
          <a:xfrm>
            <a:off x="561080" y="3595200"/>
            <a:ext cx="2112235" cy="906222"/>
            <a:chOff x="420760" y="2639163"/>
            <a:chExt cx="1584176" cy="679666"/>
          </a:xfrm>
        </p:grpSpPr>
        <p:sp>
          <p:nvSpPr>
            <p:cNvPr id="112" name="Прямоугольник 111"/>
            <p:cNvSpPr/>
            <p:nvPr userDrawn="1"/>
          </p:nvSpPr>
          <p:spPr>
            <a:xfrm>
              <a:off x="420760" y="2639163"/>
              <a:ext cx="1584176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45.00.00 Языкознание и литературоведение</a:t>
              </a:r>
              <a:endParaRPr lang="en-US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Прямоугольник 112"/>
            <p:cNvSpPr/>
            <p:nvPr userDrawn="1"/>
          </p:nvSpPr>
          <p:spPr>
            <a:xfrm>
              <a:off x="549943" y="3003262"/>
              <a:ext cx="1454993" cy="3155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45.03.01 Филология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45.03.02 Лингвистика</a:t>
              </a:r>
            </a:p>
          </p:txBody>
        </p:sp>
      </p:grpSp>
      <p:grpSp>
        <p:nvGrpSpPr>
          <p:cNvPr id="90" name="Группа 89"/>
          <p:cNvGrpSpPr/>
          <p:nvPr userDrawn="1"/>
        </p:nvGrpSpPr>
        <p:grpSpPr>
          <a:xfrm>
            <a:off x="561080" y="4595840"/>
            <a:ext cx="2112235" cy="1745018"/>
            <a:chOff x="420810" y="3446879"/>
            <a:chExt cx="1584176" cy="1308763"/>
          </a:xfrm>
        </p:grpSpPr>
        <p:sp>
          <p:nvSpPr>
            <p:cNvPr id="110" name="Прямоугольник 109"/>
            <p:cNvSpPr/>
            <p:nvPr userDrawn="1"/>
          </p:nvSpPr>
          <p:spPr>
            <a:xfrm>
              <a:off x="420810" y="3446879"/>
              <a:ext cx="1584176" cy="623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51.00.00 Культуроведение и социокультурные проекты</a:t>
              </a:r>
              <a:endParaRPr lang="en-US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Прямоугольник 110"/>
            <p:cNvSpPr/>
            <p:nvPr userDrawn="1"/>
          </p:nvSpPr>
          <p:spPr>
            <a:xfrm>
              <a:off x="538484" y="4070598"/>
              <a:ext cx="1441228" cy="6850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51.03.01 Культурология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51.03.04 </a:t>
              </a:r>
              <a:r>
                <a:rPr lang="ru-RU" sz="1067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Музеология</a:t>
              </a:r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и охрана объектов культурного  и природного наследия</a:t>
              </a:r>
            </a:p>
          </p:txBody>
        </p:sp>
      </p:grpSp>
      <p:sp>
        <p:nvSpPr>
          <p:cNvPr id="91" name="TextBox 90"/>
          <p:cNvSpPr txBox="1"/>
          <p:nvPr userDrawn="1"/>
        </p:nvSpPr>
        <p:spPr>
          <a:xfrm>
            <a:off x="2673315" y="1417219"/>
            <a:ext cx="2654599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ПУБЛИКАЦИОННАЯ АКТИВНОСТЬ 2015 – 2017</a:t>
            </a:r>
          </a:p>
        </p:txBody>
      </p:sp>
      <p:sp>
        <p:nvSpPr>
          <p:cNvPr id="92" name="TextBox 91"/>
          <p:cNvSpPr txBox="1"/>
          <p:nvPr userDrawn="1"/>
        </p:nvSpPr>
        <p:spPr>
          <a:xfrm>
            <a:off x="526669" y="1414185"/>
            <a:ext cx="2304256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ПОДГОТОВКИ И СПЕЦИАЛЬНОСТИ</a:t>
            </a:r>
          </a:p>
        </p:txBody>
      </p:sp>
      <p:sp>
        <p:nvSpPr>
          <p:cNvPr id="93" name="TextBox 92"/>
          <p:cNvSpPr txBox="1"/>
          <p:nvPr userDrawn="1"/>
        </p:nvSpPr>
        <p:spPr>
          <a:xfrm>
            <a:off x="2652017" y="2132050"/>
            <a:ext cx="1235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Scopus</a:t>
            </a:r>
            <a:endParaRPr lang="ru-RU" sz="1467" b="1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extBox 93"/>
          <p:cNvSpPr txBox="1"/>
          <p:nvPr userDrawn="1"/>
        </p:nvSpPr>
        <p:spPr>
          <a:xfrm>
            <a:off x="4017913" y="2149352"/>
            <a:ext cx="1327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WOS</a:t>
            </a:r>
            <a:endParaRPr lang="ru-RU" sz="1467" b="1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Овал 94"/>
          <p:cNvSpPr/>
          <p:nvPr userDrawn="1"/>
        </p:nvSpPr>
        <p:spPr>
          <a:xfrm>
            <a:off x="2917427" y="2598900"/>
            <a:ext cx="704920" cy="70492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7" dirty="0">
              <a:solidFill>
                <a:prstClr val="white"/>
              </a:solidFill>
            </a:endParaRPr>
          </a:p>
        </p:txBody>
      </p:sp>
      <p:sp>
        <p:nvSpPr>
          <p:cNvPr id="96" name="Овал 95"/>
          <p:cNvSpPr/>
          <p:nvPr userDrawn="1"/>
        </p:nvSpPr>
        <p:spPr>
          <a:xfrm>
            <a:off x="4329103" y="3876208"/>
            <a:ext cx="704920" cy="704920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97" name="Овал 96"/>
          <p:cNvSpPr/>
          <p:nvPr userDrawn="1"/>
        </p:nvSpPr>
        <p:spPr>
          <a:xfrm>
            <a:off x="4329103" y="2598900"/>
            <a:ext cx="704920" cy="704920"/>
          </a:xfrm>
          <a:prstGeom prst="ellipse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98" name="Овал 97"/>
          <p:cNvSpPr/>
          <p:nvPr userDrawn="1"/>
        </p:nvSpPr>
        <p:spPr>
          <a:xfrm>
            <a:off x="2917427" y="3876208"/>
            <a:ext cx="704920" cy="704920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99" name="Овал 98"/>
          <p:cNvSpPr/>
          <p:nvPr userDrawn="1"/>
        </p:nvSpPr>
        <p:spPr>
          <a:xfrm>
            <a:off x="2917427" y="5308912"/>
            <a:ext cx="704920" cy="704920"/>
          </a:xfrm>
          <a:prstGeom prst="ellipse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100" name="Овал 99"/>
          <p:cNvSpPr/>
          <p:nvPr userDrawn="1"/>
        </p:nvSpPr>
        <p:spPr>
          <a:xfrm>
            <a:off x="4329103" y="5308912"/>
            <a:ext cx="704920" cy="70492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101" name="TextBox 100"/>
          <p:cNvSpPr txBox="1"/>
          <p:nvPr userDrawn="1"/>
        </p:nvSpPr>
        <p:spPr>
          <a:xfrm>
            <a:off x="2795371" y="2746175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235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102" name="TextBox 101"/>
          <p:cNvSpPr txBox="1"/>
          <p:nvPr userDrawn="1"/>
        </p:nvSpPr>
        <p:spPr>
          <a:xfrm>
            <a:off x="4207047" y="2768911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60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103" name="TextBox 102"/>
          <p:cNvSpPr txBox="1"/>
          <p:nvPr userDrawn="1"/>
        </p:nvSpPr>
        <p:spPr>
          <a:xfrm>
            <a:off x="4207047" y="4062405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136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104" name="TextBox 103"/>
          <p:cNvSpPr txBox="1"/>
          <p:nvPr userDrawn="1"/>
        </p:nvSpPr>
        <p:spPr>
          <a:xfrm>
            <a:off x="2795371" y="4023483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232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105" name="TextBox 104"/>
          <p:cNvSpPr txBox="1"/>
          <p:nvPr userDrawn="1"/>
        </p:nvSpPr>
        <p:spPr>
          <a:xfrm>
            <a:off x="2795371" y="5457613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166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106" name="TextBox 105"/>
          <p:cNvSpPr txBox="1"/>
          <p:nvPr userDrawn="1"/>
        </p:nvSpPr>
        <p:spPr>
          <a:xfrm>
            <a:off x="4207047" y="5455067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7</a:t>
            </a:r>
            <a:endParaRPr lang="ru-RU" sz="1333" b="1" dirty="0">
              <a:solidFill>
                <a:prstClr val="white"/>
              </a:solidFill>
            </a:endParaRPr>
          </a:p>
        </p:txBody>
      </p:sp>
      <p:cxnSp>
        <p:nvCxnSpPr>
          <p:cNvPr id="107" name="Прямая соединительная линия 106"/>
          <p:cNvCxnSpPr/>
          <p:nvPr userDrawn="1"/>
        </p:nvCxnSpPr>
        <p:spPr>
          <a:xfrm>
            <a:off x="2831638" y="3621021"/>
            <a:ext cx="2324441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 userDrawn="1"/>
        </p:nvCxnSpPr>
        <p:spPr>
          <a:xfrm>
            <a:off x="2804141" y="5036992"/>
            <a:ext cx="2324441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 userDrawn="1"/>
        </p:nvCxnSpPr>
        <p:spPr>
          <a:xfrm>
            <a:off x="3966360" y="2598901"/>
            <a:ext cx="0" cy="3414932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6" name="Диаграмма 115"/>
          <p:cNvGraphicFramePr>
            <a:graphicFrameLocks/>
          </p:cNvGraphicFramePr>
          <p:nvPr userDrawn="1"/>
        </p:nvGraphicFramePr>
        <p:xfrm>
          <a:off x="5345213" y="1135224"/>
          <a:ext cx="6846788" cy="2927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7" name="Диаграмма 116"/>
          <p:cNvGraphicFramePr>
            <a:graphicFrameLocks/>
          </p:cNvGraphicFramePr>
          <p:nvPr userDrawn="1"/>
        </p:nvGraphicFramePr>
        <p:xfrm>
          <a:off x="5345212" y="3891785"/>
          <a:ext cx="6827440" cy="2711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89557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 userDrawn="1"/>
        </p:nvSpPr>
        <p:spPr>
          <a:xfrm>
            <a:off x="335360" y="1412776"/>
            <a:ext cx="4992555" cy="499255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527381" y="1412776"/>
            <a:ext cx="2112235" cy="499255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grpSp>
        <p:nvGrpSpPr>
          <p:cNvPr id="18" name="Группа 17"/>
          <p:cNvGrpSpPr/>
          <p:nvPr userDrawn="1"/>
        </p:nvGrpSpPr>
        <p:grpSpPr>
          <a:xfrm>
            <a:off x="527381" y="2152848"/>
            <a:ext cx="2112235" cy="1051458"/>
            <a:chOff x="395536" y="1203598"/>
            <a:chExt cx="1584176" cy="788593"/>
          </a:xfrm>
        </p:grpSpPr>
        <p:sp>
          <p:nvSpPr>
            <p:cNvPr id="45" name="Прямоугольник 44"/>
            <p:cNvSpPr/>
            <p:nvPr userDrawn="1"/>
          </p:nvSpPr>
          <p:spPr>
            <a:xfrm>
              <a:off x="395536" y="1203598"/>
              <a:ext cx="1584176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47.00.00 Философия, этика и религиоведение</a:t>
              </a:r>
              <a:endParaRPr lang="ru-RU" sz="10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Прямоугольник 45"/>
            <p:cNvSpPr/>
            <p:nvPr userDrawn="1"/>
          </p:nvSpPr>
          <p:spPr>
            <a:xfrm>
              <a:off x="524719" y="1553465"/>
              <a:ext cx="1325810" cy="438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47.03.01 Философия 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47.03.03 Религиоведение </a:t>
              </a:r>
            </a:p>
          </p:txBody>
        </p:sp>
      </p:grpSp>
      <p:grpSp>
        <p:nvGrpSpPr>
          <p:cNvPr id="19" name="Группа 18"/>
          <p:cNvGrpSpPr/>
          <p:nvPr userDrawn="1"/>
        </p:nvGrpSpPr>
        <p:grpSpPr>
          <a:xfrm>
            <a:off x="561080" y="3156545"/>
            <a:ext cx="2112235" cy="1521440"/>
            <a:chOff x="420760" y="2310173"/>
            <a:chExt cx="1584176" cy="1141080"/>
          </a:xfrm>
        </p:grpSpPr>
        <p:sp>
          <p:nvSpPr>
            <p:cNvPr id="43" name="Прямоугольник 42"/>
            <p:cNvSpPr/>
            <p:nvPr userDrawn="1"/>
          </p:nvSpPr>
          <p:spPr>
            <a:xfrm>
              <a:off x="420760" y="2310173"/>
              <a:ext cx="1584176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37.00.00 Психологические науки</a:t>
              </a:r>
              <a:r>
                <a:rPr lang="en-US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endParaRPr lang="ru-RU" sz="10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Прямоугольник 43"/>
            <p:cNvSpPr/>
            <p:nvPr userDrawn="1"/>
          </p:nvSpPr>
          <p:spPr>
            <a:xfrm>
              <a:off x="531551" y="2643051"/>
              <a:ext cx="1454993" cy="8082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37.03.01 Психология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37.03.02 </a:t>
              </a:r>
              <a:r>
                <a:rPr lang="ru-RU" sz="1067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Конфликтология</a:t>
              </a:r>
              <a:endParaRPr lang="ru-RU" sz="10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37.05.01 Клиническая психология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37.05.02 Психология служебной деятельности </a:t>
              </a:r>
            </a:p>
          </p:txBody>
        </p:sp>
      </p:grpSp>
      <p:grpSp>
        <p:nvGrpSpPr>
          <p:cNvPr id="21" name="Группа 20"/>
          <p:cNvGrpSpPr/>
          <p:nvPr userDrawn="1"/>
        </p:nvGrpSpPr>
        <p:grpSpPr>
          <a:xfrm>
            <a:off x="539783" y="4642684"/>
            <a:ext cx="2112235" cy="1564110"/>
            <a:chOff x="404837" y="3482012"/>
            <a:chExt cx="1584176" cy="1173082"/>
          </a:xfrm>
        </p:grpSpPr>
        <p:sp>
          <p:nvSpPr>
            <p:cNvPr id="41" name="Прямоугольник 40"/>
            <p:cNvSpPr/>
            <p:nvPr userDrawn="1"/>
          </p:nvSpPr>
          <p:spPr>
            <a:xfrm>
              <a:off x="404837" y="3482012"/>
              <a:ext cx="1584176" cy="623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21.00.00 Прикладная геология, горное дело, нефтегазовое дело и геодезия </a:t>
              </a:r>
              <a:endParaRPr lang="en-US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Прямоугольник 41"/>
            <p:cNvSpPr/>
            <p:nvPr userDrawn="1"/>
          </p:nvSpPr>
          <p:spPr>
            <a:xfrm>
              <a:off x="538484" y="4093210"/>
              <a:ext cx="1441228" cy="5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21.03.01 Нефтегазовое дело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21.03.02 Землеустройство и кадастры</a:t>
              </a:r>
            </a:p>
          </p:txBody>
        </p:sp>
      </p:grpSp>
      <p:sp>
        <p:nvSpPr>
          <p:cNvPr id="22" name="TextBox 21"/>
          <p:cNvSpPr txBox="1"/>
          <p:nvPr userDrawn="1"/>
        </p:nvSpPr>
        <p:spPr>
          <a:xfrm>
            <a:off x="2673315" y="1417219"/>
            <a:ext cx="2654599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ПУБЛИКАЦИОННАЯ АКТИВНОСТЬ 2015 – 2017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526669" y="1414185"/>
            <a:ext cx="2304256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ПОДГОТОВКИ И СПЕЦИАЛЬНОСТИ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2652017" y="2132050"/>
            <a:ext cx="1235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Scopus</a:t>
            </a:r>
            <a:endParaRPr lang="ru-RU" sz="1467" b="1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4017913" y="2149352"/>
            <a:ext cx="1327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WOS</a:t>
            </a:r>
            <a:endParaRPr lang="ru-RU" sz="1467" b="1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Овал 25"/>
          <p:cNvSpPr/>
          <p:nvPr userDrawn="1"/>
        </p:nvSpPr>
        <p:spPr>
          <a:xfrm>
            <a:off x="2917427" y="2598900"/>
            <a:ext cx="704920" cy="70492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7" dirty="0">
              <a:solidFill>
                <a:prstClr val="white"/>
              </a:solidFill>
            </a:endParaRPr>
          </a:p>
        </p:txBody>
      </p:sp>
      <p:sp>
        <p:nvSpPr>
          <p:cNvPr id="27" name="Овал 26"/>
          <p:cNvSpPr/>
          <p:nvPr userDrawn="1"/>
        </p:nvSpPr>
        <p:spPr>
          <a:xfrm>
            <a:off x="4329103" y="3876208"/>
            <a:ext cx="704920" cy="704920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28" name="Овал 27"/>
          <p:cNvSpPr/>
          <p:nvPr userDrawn="1"/>
        </p:nvSpPr>
        <p:spPr>
          <a:xfrm>
            <a:off x="4329103" y="2598900"/>
            <a:ext cx="704920" cy="704920"/>
          </a:xfrm>
          <a:prstGeom prst="ellipse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29" name="Овал 28"/>
          <p:cNvSpPr/>
          <p:nvPr userDrawn="1"/>
        </p:nvSpPr>
        <p:spPr>
          <a:xfrm>
            <a:off x="2917427" y="3876208"/>
            <a:ext cx="704920" cy="704920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30" name="Овал 29"/>
          <p:cNvSpPr/>
          <p:nvPr userDrawn="1"/>
        </p:nvSpPr>
        <p:spPr>
          <a:xfrm>
            <a:off x="2917427" y="5308912"/>
            <a:ext cx="704920" cy="704920"/>
          </a:xfrm>
          <a:prstGeom prst="ellipse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31" name="Овал 30"/>
          <p:cNvSpPr/>
          <p:nvPr userDrawn="1"/>
        </p:nvSpPr>
        <p:spPr>
          <a:xfrm>
            <a:off x="4329103" y="5308912"/>
            <a:ext cx="704920" cy="70492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32" name="TextBox 31"/>
          <p:cNvSpPr txBox="1"/>
          <p:nvPr userDrawn="1"/>
        </p:nvSpPr>
        <p:spPr>
          <a:xfrm>
            <a:off x="2795371" y="2746175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160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 userDrawn="1"/>
        </p:nvSpPr>
        <p:spPr>
          <a:xfrm>
            <a:off x="4207047" y="2768911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181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4207047" y="4062405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224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 userDrawn="1"/>
        </p:nvSpPr>
        <p:spPr>
          <a:xfrm>
            <a:off x="2795371" y="4023483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129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36" name="TextBox 35"/>
          <p:cNvSpPr txBox="1"/>
          <p:nvPr userDrawn="1"/>
        </p:nvSpPr>
        <p:spPr>
          <a:xfrm>
            <a:off x="2795371" y="5457613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90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37" name="TextBox 36"/>
          <p:cNvSpPr txBox="1"/>
          <p:nvPr userDrawn="1"/>
        </p:nvSpPr>
        <p:spPr>
          <a:xfrm>
            <a:off x="4207047" y="5455067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116</a:t>
            </a:r>
            <a:endParaRPr lang="ru-RU" sz="1333" b="1" dirty="0">
              <a:solidFill>
                <a:prstClr val="white"/>
              </a:solidFill>
            </a:endParaRPr>
          </a:p>
        </p:txBody>
      </p:sp>
      <p:cxnSp>
        <p:nvCxnSpPr>
          <p:cNvPr id="38" name="Прямая соединительная линия 37"/>
          <p:cNvCxnSpPr/>
          <p:nvPr userDrawn="1"/>
        </p:nvCxnSpPr>
        <p:spPr>
          <a:xfrm>
            <a:off x="2831638" y="3621021"/>
            <a:ext cx="2324441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 userDrawn="1"/>
        </p:nvCxnSpPr>
        <p:spPr>
          <a:xfrm>
            <a:off x="2804141" y="5036992"/>
            <a:ext cx="2324441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 userDrawn="1"/>
        </p:nvCxnSpPr>
        <p:spPr>
          <a:xfrm>
            <a:off x="3966360" y="2598901"/>
            <a:ext cx="0" cy="3414932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/>
          <p:cNvSpPr/>
          <p:nvPr userDrawn="1"/>
        </p:nvSpPr>
        <p:spPr>
          <a:xfrm>
            <a:off x="239349" y="686127"/>
            <a:ext cx="116172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ПУБЛИКАЦИИ СПбГУ ПО ОТРАСЛЯМ ЗНАНИЙ И УКРУПНЕННЫМ ГРУППАМ НАПРАВЛЕНИЙ ПОДГОТОВКИ И СПЕЦИАЛЬНОСТЕЙ </a:t>
            </a:r>
          </a:p>
        </p:txBody>
      </p:sp>
      <p:graphicFrame>
        <p:nvGraphicFramePr>
          <p:cNvPr id="48" name="Диаграмма 47"/>
          <p:cNvGraphicFramePr>
            <a:graphicFrameLocks/>
          </p:cNvGraphicFramePr>
          <p:nvPr userDrawn="1"/>
        </p:nvGraphicFramePr>
        <p:xfrm>
          <a:off x="5345213" y="1203618"/>
          <a:ext cx="6846788" cy="2486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9" name="Диаграмма 48"/>
          <p:cNvGraphicFramePr>
            <a:graphicFrameLocks/>
          </p:cNvGraphicFramePr>
          <p:nvPr userDrawn="1"/>
        </p:nvGraphicFramePr>
        <p:xfrm>
          <a:off x="5345213" y="3857991"/>
          <a:ext cx="6846788" cy="2571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16764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 userDrawn="1"/>
        </p:nvSpPr>
        <p:spPr>
          <a:xfrm>
            <a:off x="335360" y="1412776"/>
            <a:ext cx="4992555" cy="499255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527381" y="1412776"/>
            <a:ext cx="2112235" cy="499255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grpSp>
        <p:nvGrpSpPr>
          <p:cNvPr id="18" name="Группа 17"/>
          <p:cNvGrpSpPr/>
          <p:nvPr userDrawn="1"/>
        </p:nvGrpSpPr>
        <p:grpSpPr>
          <a:xfrm>
            <a:off x="527381" y="2152848"/>
            <a:ext cx="2112235" cy="1051458"/>
            <a:chOff x="395536" y="1203598"/>
            <a:chExt cx="1584176" cy="788593"/>
          </a:xfrm>
        </p:grpSpPr>
        <p:sp>
          <p:nvSpPr>
            <p:cNvPr id="45" name="Прямоугольник 44"/>
            <p:cNvSpPr/>
            <p:nvPr userDrawn="1"/>
          </p:nvSpPr>
          <p:spPr>
            <a:xfrm>
              <a:off x="395536" y="1203598"/>
              <a:ext cx="1584176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47.00.00 Философия, этика и религиоведение</a:t>
              </a:r>
              <a:endParaRPr lang="ru-RU" sz="10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Прямоугольник 45"/>
            <p:cNvSpPr/>
            <p:nvPr userDrawn="1"/>
          </p:nvSpPr>
          <p:spPr>
            <a:xfrm>
              <a:off x="524719" y="1553465"/>
              <a:ext cx="1325810" cy="438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47.03.01 Философия 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47.03.03 Религиоведение </a:t>
              </a:r>
            </a:p>
          </p:txBody>
        </p:sp>
      </p:grpSp>
      <p:grpSp>
        <p:nvGrpSpPr>
          <p:cNvPr id="19" name="Группа 18"/>
          <p:cNvGrpSpPr/>
          <p:nvPr userDrawn="1"/>
        </p:nvGrpSpPr>
        <p:grpSpPr>
          <a:xfrm>
            <a:off x="561080" y="3156545"/>
            <a:ext cx="2112235" cy="1521440"/>
            <a:chOff x="420760" y="2310173"/>
            <a:chExt cx="1584176" cy="1141080"/>
          </a:xfrm>
        </p:grpSpPr>
        <p:sp>
          <p:nvSpPr>
            <p:cNvPr id="43" name="Прямоугольник 42"/>
            <p:cNvSpPr/>
            <p:nvPr userDrawn="1"/>
          </p:nvSpPr>
          <p:spPr>
            <a:xfrm>
              <a:off x="420760" y="2310173"/>
              <a:ext cx="1584176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37.00.00 Психологические науки</a:t>
              </a:r>
              <a:r>
                <a:rPr lang="en-US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endParaRPr lang="ru-RU" sz="10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Прямоугольник 43"/>
            <p:cNvSpPr/>
            <p:nvPr userDrawn="1"/>
          </p:nvSpPr>
          <p:spPr>
            <a:xfrm>
              <a:off x="531551" y="2643051"/>
              <a:ext cx="1454993" cy="8082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37.03.01 Психология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37.03.02 </a:t>
              </a:r>
              <a:r>
                <a:rPr lang="ru-RU" sz="1067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Конфликтология</a:t>
              </a:r>
              <a:endParaRPr lang="ru-RU" sz="10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37.05.01 Клиническая психология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37.05.02 Психология служебной деятельности </a:t>
              </a:r>
            </a:p>
          </p:txBody>
        </p:sp>
      </p:grpSp>
      <p:grpSp>
        <p:nvGrpSpPr>
          <p:cNvPr id="21" name="Группа 20"/>
          <p:cNvGrpSpPr/>
          <p:nvPr userDrawn="1"/>
        </p:nvGrpSpPr>
        <p:grpSpPr>
          <a:xfrm>
            <a:off x="539783" y="4642684"/>
            <a:ext cx="2112235" cy="1564110"/>
            <a:chOff x="404837" y="3482012"/>
            <a:chExt cx="1584176" cy="1173082"/>
          </a:xfrm>
        </p:grpSpPr>
        <p:sp>
          <p:nvSpPr>
            <p:cNvPr id="41" name="Прямоугольник 40"/>
            <p:cNvSpPr/>
            <p:nvPr userDrawn="1"/>
          </p:nvSpPr>
          <p:spPr>
            <a:xfrm>
              <a:off x="404837" y="3482012"/>
              <a:ext cx="1584176" cy="623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21.00.00 Прикладная геология, горное дело, нефтегазовое дело и геодезия </a:t>
              </a:r>
              <a:endParaRPr lang="en-US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Прямоугольник 41"/>
            <p:cNvSpPr/>
            <p:nvPr userDrawn="1"/>
          </p:nvSpPr>
          <p:spPr>
            <a:xfrm>
              <a:off x="538484" y="4093210"/>
              <a:ext cx="1441228" cy="5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21.03.01 Нефтегазовое дело</a:t>
              </a:r>
            </a:p>
            <a:p>
              <a:r>
                <a:rPr lang="ru-RU" sz="10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21.03.02 Землеустройство и кадастры</a:t>
              </a:r>
            </a:p>
          </p:txBody>
        </p:sp>
      </p:grpSp>
      <p:sp>
        <p:nvSpPr>
          <p:cNvPr id="22" name="TextBox 21"/>
          <p:cNvSpPr txBox="1"/>
          <p:nvPr userDrawn="1"/>
        </p:nvSpPr>
        <p:spPr>
          <a:xfrm>
            <a:off x="2673315" y="1417219"/>
            <a:ext cx="2654599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ПУБЛИКАЦИОННАЯ АКТИВНОСТЬ 2015 – 2017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526669" y="1414185"/>
            <a:ext cx="2304256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ПОДГОТОВКИ И СПЕЦИАЛЬНОСТИ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2652017" y="2132050"/>
            <a:ext cx="1235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Scopus</a:t>
            </a:r>
            <a:endParaRPr lang="ru-RU" sz="1467" b="1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4017913" y="2149352"/>
            <a:ext cx="1327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WOS</a:t>
            </a:r>
            <a:endParaRPr lang="ru-RU" sz="1467" b="1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Овал 25"/>
          <p:cNvSpPr/>
          <p:nvPr userDrawn="1"/>
        </p:nvSpPr>
        <p:spPr>
          <a:xfrm>
            <a:off x="2917427" y="2598900"/>
            <a:ext cx="704920" cy="70492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7" dirty="0">
              <a:solidFill>
                <a:prstClr val="white"/>
              </a:solidFill>
            </a:endParaRPr>
          </a:p>
        </p:txBody>
      </p:sp>
      <p:sp>
        <p:nvSpPr>
          <p:cNvPr id="27" name="Овал 26"/>
          <p:cNvSpPr/>
          <p:nvPr userDrawn="1"/>
        </p:nvSpPr>
        <p:spPr>
          <a:xfrm>
            <a:off x="4329103" y="3876208"/>
            <a:ext cx="704920" cy="704920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28" name="Овал 27"/>
          <p:cNvSpPr/>
          <p:nvPr userDrawn="1"/>
        </p:nvSpPr>
        <p:spPr>
          <a:xfrm>
            <a:off x="4329103" y="2598900"/>
            <a:ext cx="704920" cy="704920"/>
          </a:xfrm>
          <a:prstGeom prst="ellipse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29" name="Овал 28"/>
          <p:cNvSpPr/>
          <p:nvPr userDrawn="1"/>
        </p:nvSpPr>
        <p:spPr>
          <a:xfrm>
            <a:off x="2917427" y="3876208"/>
            <a:ext cx="704920" cy="704920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30" name="Овал 29"/>
          <p:cNvSpPr/>
          <p:nvPr userDrawn="1"/>
        </p:nvSpPr>
        <p:spPr>
          <a:xfrm>
            <a:off x="2917427" y="5308912"/>
            <a:ext cx="704920" cy="704920"/>
          </a:xfrm>
          <a:prstGeom prst="ellipse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31" name="Овал 30"/>
          <p:cNvSpPr/>
          <p:nvPr userDrawn="1"/>
        </p:nvSpPr>
        <p:spPr>
          <a:xfrm>
            <a:off x="4329103" y="5308912"/>
            <a:ext cx="704920" cy="70492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32" name="TextBox 31"/>
          <p:cNvSpPr txBox="1"/>
          <p:nvPr userDrawn="1"/>
        </p:nvSpPr>
        <p:spPr>
          <a:xfrm>
            <a:off x="2795371" y="2746175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160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 userDrawn="1"/>
        </p:nvSpPr>
        <p:spPr>
          <a:xfrm>
            <a:off x="4207047" y="2768911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181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4207047" y="4062405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224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 userDrawn="1"/>
        </p:nvSpPr>
        <p:spPr>
          <a:xfrm>
            <a:off x="2795371" y="4023483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129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36" name="TextBox 35"/>
          <p:cNvSpPr txBox="1"/>
          <p:nvPr userDrawn="1"/>
        </p:nvSpPr>
        <p:spPr>
          <a:xfrm>
            <a:off x="2795371" y="5457613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90</a:t>
            </a:r>
            <a:endParaRPr lang="ru-RU" sz="1333" b="1" dirty="0">
              <a:solidFill>
                <a:prstClr val="white"/>
              </a:solidFill>
            </a:endParaRPr>
          </a:p>
        </p:txBody>
      </p:sp>
      <p:sp>
        <p:nvSpPr>
          <p:cNvPr id="37" name="TextBox 36"/>
          <p:cNvSpPr txBox="1"/>
          <p:nvPr userDrawn="1"/>
        </p:nvSpPr>
        <p:spPr>
          <a:xfrm>
            <a:off x="4207047" y="5455067"/>
            <a:ext cx="9490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</a:rPr>
              <a:t>116</a:t>
            </a:r>
            <a:endParaRPr lang="ru-RU" sz="1333" b="1" dirty="0">
              <a:solidFill>
                <a:prstClr val="white"/>
              </a:solidFill>
            </a:endParaRPr>
          </a:p>
        </p:txBody>
      </p:sp>
      <p:cxnSp>
        <p:nvCxnSpPr>
          <p:cNvPr id="38" name="Прямая соединительная линия 37"/>
          <p:cNvCxnSpPr/>
          <p:nvPr userDrawn="1"/>
        </p:nvCxnSpPr>
        <p:spPr>
          <a:xfrm>
            <a:off x="2831638" y="3621021"/>
            <a:ext cx="2324441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 userDrawn="1"/>
        </p:nvCxnSpPr>
        <p:spPr>
          <a:xfrm>
            <a:off x="2804141" y="5036992"/>
            <a:ext cx="2324441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 userDrawn="1"/>
        </p:nvCxnSpPr>
        <p:spPr>
          <a:xfrm>
            <a:off x="3966360" y="2598901"/>
            <a:ext cx="0" cy="3414932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/>
          <p:cNvSpPr/>
          <p:nvPr userDrawn="1"/>
        </p:nvSpPr>
        <p:spPr>
          <a:xfrm>
            <a:off x="239349" y="686127"/>
            <a:ext cx="116172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ПУБЛИКАЦИИ СПбГУ ПО ОТРАСЛЯМ ЗНАНИЙ И УКРУПНЕННЫМ ГРУППАМ НАПРАВЛЕНИЙ ПОДГОТОВКИ И СПЕЦИАЛЬНОСТЕЙ </a:t>
            </a:r>
          </a:p>
        </p:txBody>
      </p:sp>
      <p:graphicFrame>
        <p:nvGraphicFramePr>
          <p:cNvPr id="48" name="Диаграмма 47"/>
          <p:cNvGraphicFramePr>
            <a:graphicFrameLocks/>
          </p:cNvGraphicFramePr>
          <p:nvPr userDrawn="1"/>
        </p:nvGraphicFramePr>
        <p:xfrm>
          <a:off x="5345213" y="1203618"/>
          <a:ext cx="6846788" cy="2486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9" name="Диаграмма 48"/>
          <p:cNvGraphicFramePr>
            <a:graphicFrameLocks/>
          </p:cNvGraphicFramePr>
          <p:nvPr userDrawn="1"/>
        </p:nvGraphicFramePr>
        <p:xfrm>
          <a:off x="5345213" y="3857991"/>
          <a:ext cx="6846788" cy="2571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47420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4.jp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894AA-BA0A-40FB-8E0E-E93EACC67B5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66A02-2C38-430A-B931-1E5D704A58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490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894AA-BA0A-40FB-8E0E-E93EACC67B5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66A02-2C38-430A-B931-1E5D704A58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638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406C7-4D28-40E2-A2CB-00F1FE68E05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7D4DF-2351-4A60-A90B-60ED82532F7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054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3339" y="2564905"/>
            <a:ext cx="119053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prstClr val="white"/>
                </a:solidFill>
                <a:latin typeface="Arial" panose="020B0604020202020204" pitchFamily="34" charset="0"/>
                <a:ea typeface="Adobe Kaiti Std R" panose="02020400000000000000" pitchFamily="18" charset="-128"/>
                <a:cs typeface="Arial" panose="020B0604020202020204" pitchFamily="34" charset="0"/>
              </a:rPr>
              <a:t>Система приема заявок Научного парка СПбГУ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23525" y="644691"/>
            <a:ext cx="6096000" cy="10770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133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Санкт-Петербургский </a:t>
            </a:r>
          </a:p>
          <a:p>
            <a:r>
              <a:rPr lang="ru-RU" sz="2133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государственный </a:t>
            </a:r>
          </a:p>
          <a:p>
            <a:r>
              <a:rPr lang="ru-RU" sz="2133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университет</a:t>
            </a:r>
            <a:endParaRPr lang="da-DK" sz="2133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567941" y="833401"/>
            <a:ext cx="6047995" cy="78301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8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МОСЯГИНА ЕЛИЗАВЕТА</a:t>
            </a:r>
          </a:p>
          <a:p>
            <a:pPr algn="r"/>
            <a:r>
              <a:rPr lang="ru-RU" sz="1867" b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Зам. директора Научного парка</a:t>
            </a:r>
          </a:p>
        </p:txBody>
      </p:sp>
    </p:spTree>
    <p:extLst>
      <p:ext uri="{BB962C8B-B14F-4D97-AF65-F5344CB8AC3E}">
        <p14:creationId xmlns:p14="http://schemas.microsoft.com/office/powerpoint/2010/main" val="1684790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/>
          <a:srcRect l="468"/>
          <a:stretch/>
        </p:blipFill>
        <p:spPr>
          <a:xfrm>
            <a:off x="335360" y="2298978"/>
            <a:ext cx="11399440" cy="367493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Подзаголовок 2"/>
          <p:cNvSpPr txBox="1">
            <a:spLocks/>
          </p:cNvSpPr>
          <p:nvPr/>
        </p:nvSpPr>
        <p:spPr>
          <a:xfrm>
            <a:off x="335360" y="626061"/>
            <a:ext cx="11521280" cy="45067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67" b="1" dirty="0">
                <a:solidFill>
                  <a:prstClr val="white"/>
                </a:solidFill>
                <a:cs typeface="Arial" charset="0"/>
              </a:rPr>
              <a:t>Создание проекта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43838" y="1418243"/>
            <a:ext cx="111043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Для создания нового проекта необходимо в основном меню «Проекты» выбрать «Добавить новый проект». 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1709738" y="5025385"/>
            <a:ext cx="1206263" cy="205581"/>
          </a:xfrm>
          <a:prstGeom prst="rightArrow">
            <a:avLst>
              <a:gd name="adj1" fmla="val 44595"/>
              <a:gd name="adj2" fmla="val 135880"/>
            </a:avLst>
          </a:prstGeom>
          <a:solidFill>
            <a:srgbClr val="CD5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15950" y="5251450"/>
            <a:ext cx="1892300" cy="311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301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821" b="-1"/>
          <a:stretch/>
        </p:blipFill>
        <p:spPr>
          <a:xfrm>
            <a:off x="335360" y="3721100"/>
            <a:ext cx="6541690" cy="237387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Подзаголовок 2"/>
          <p:cNvSpPr txBox="1">
            <a:spLocks/>
          </p:cNvSpPr>
          <p:nvPr/>
        </p:nvSpPr>
        <p:spPr>
          <a:xfrm>
            <a:off x="335360" y="626061"/>
            <a:ext cx="11521280" cy="45067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67" b="1" dirty="0">
                <a:solidFill>
                  <a:prstClr val="white"/>
                </a:solidFill>
                <a:cs typeface="Arial" charset="0"/>
              </a:rPr>
              <a:t>Создание проекта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1413511"/>
            <a:ext cx="6541690" cy="18676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Стрелка вправо 8"/>
          <p:cNvSpPr/>
          <p:nvPr/>
        </p:nvSpPr>
        <p:spPr>
          <a:xfrm>
            <a:off x="481013" y="4549774"/>
            <a:ext cx="852307" cy="145257"/>
          </a:xfrm>
          <a:prstGeom prst="rightArrow">
            <a:avLst>
              <a:gd name="adj1" fmla="val 44595"/>
              <a:gd name="adj2" fmla="val 135880"/>
            </a:avLst>
          </a:prstGeom>
          <a:solidFill>
            <a:srgbClr val="CD5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022702" y="1489720"/>
            <a:ext cx="475099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dirty="0"/>
              <a:t>После чего следует выбрать основание для регистрации проекта: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в случае гранта из системы </a:t>
            </a:r>
            <a:r>
              <a:rPr lang="ru-RU" dirty="0" err="1"/>
              <a:t>Pure</a:t>
            </a:r>
            <a:r>
              <a:rPr lang="ru-RU" dirty="0"/>
              <a:t> необходимо выбрать название гранта</a:t>
            </a:r>
            <a:r>
              <a:rPr lang="en-US" dirty="0"/>
              <a:t> </a:t>
            </a:r>
            <a:r>
              <a:rPr lang="ru-RU" dirty="0"/>
              <a:t>из выпадающего списка</a:t>
            </a:r>
            <a:endParaRPr lang="en-US" dirty="0"/>
          </a:p>
          <a:p>
            <a:pPr marL="288925" lvl="1" algn="just">
              <a:spcBef>
                <a:spcPts val="600"/>
              </a:spcBef>
              <a:spcAft>
                <a:spcPts val="600"/>
              </a:spcAft>
            </a:pPr>
            <a:r>
              <a:rPr lang="en-US" dirty="0" err="1"/>
              <a:t>N.b.</a:t>
            </a:r>
            <a:r>
              <a:rPr lang="en-US" dirty="0"/>
              <a:t>: </a:t>
            </a:r>
            <a:r>
              <a:rPr lang="ru-RU" dirty="0"/>
              <a:t>Заявка в</a:t>
            </a:r>
            <a:r>
              <a:rPr lang="en-US" dirty="0"/>
              <a:t> </a:t>
            </a:r>
            <a:r>
              <a:rPr lang="ru-RU" dirty="0"/>
              <a:t>системе </a:t>
            </a:r>
            <a:r>
              <a:rPr lang="en-US" dirty="0"/>
              <a:t>Pure</a:t>
            </a:r>
            <a:r>
              <a:rPr lang="ru-RU" dirty="0"/>
              <a:t> обязательно должна содержать отметку о </a:t>
            </a:r>
            <a:r>
              <a:rPr lang="ru-RU" dirty="0" err="1"/>
              <a:t>необ</a:t>
            </a:r>
            <a:r>
              <a:rPr lang="ru-RU" dirty="0"/>
              <a:t>-ходимости использования ресурсов Научного парка СПбГУ. Без данной отметки проект согласован не будет.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в случае поручения из системы СЭД «Дело» указать номер и дату РК </a:t>
            </a:r>
          </a:p>
          <a:p>
            <a:pPr algn="just">
              <a:spcBef>
                <a:spcPts val="1200"/>
              </a:spcBef>
            </a:pPr>
            <a:r>
              <a:rPr lang="ru-RU" dirty="0"/>
              <a:t>и нажать «Продолжить регистрацию».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614363" y="2028616"/>
            <a:ext cx="852307" cy="145257"/>
          </a:xfrm>
          <a:prstGeom prst="rightArrow">
            <a:avLst>
              <a:gd name="adj1" fmla="val 44595"/>
              <a:gd name="adj2" fmla="val 135880"/>
            </a:avLst>
          </a:prstGeom>
          <a:solidFill>
            <a:srgbClr val="CD5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614363" y="2456248"/>
            <a:ext cx="852307" cy="145257"/>
          </a:xfrm>
          <a:prstGeom prst="rightArrow">
            <a:avLst>
              <a:gd name="adj1" fmla="val 44595"/>
              <a:gd name="adj2" fmla="val 135880"/>
            </a:avLst>
          </a:prstGeom>
          <a:solidFill>
            <a:srgbClr val="CD5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481012" y="4918478"/>
            <a:ext cx="852307" cy="145257"/>
          </a:xfrm>
          <a:prstGeom prst="rightArrow">
            <a:avLst>
              <a:gd name="adj1" fmla="val 44595"/>
              <a:gd name="adj2" fmla="val 135880"/>
            </a:avLst>
          </a:prstGeom>
          <a:solidFill>
            <a:srgbClr val="CD5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511878" y="5470718"/>
            <a:ext cx="852307" cy="145257"/>
          </a:xfrm>
          <a:prstGeom prst="rightArrow">
            <a:avLst>
              <a:gd name="adj1" fmla="val 44595"/>
              <a:gd name="adj2" fmla="val 135880"/>
            </a:avLst>
          </a:prstGeom>
          <a:solidFill>
            <a:srgbClr val="CD5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403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335360" y="626061"/>
            <a:ext cx="11521280" cy="45067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67" b="1" dirty="0">
                <a:solidFill>
                  <a:prstClr val="white"/>
                </a:solidFill>
                <a:cs typeface="Arial" charset="0"/>
              </a:rPr>
              <a:t>Создание проекта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5360" y="1232073"/>
            <a:ext cx="11521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Далее необходимо выбрать один или несколько ресурсных центров, в которых будут выполняться исследования, </a:t>
            </a:r>
            <a:br>
              <a:rPr lang="ru-RU" dirty="0"/>
            </a:br>
            <a:r>
              <a:rPr lang="ru-RU" dirty="0"/>
              <a:t>и заполнить оставшиеся поля. Затем поставить отметку «Согласен с условиями» и нажать кнопку «Зарегистрировать». Заявка на проект отправляется на согласование во все выбранные ресурсные центры.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108" y="2209799"/>
            <a:ext cx="5319091" cy="422002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815" y="2209799"/>
            <a:ext cx="3556345" cy="422002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0297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335360" y="626061"/>
            <a:ext cx="11521280" cy="45067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67" b="1" dirty="0">
                <a:solidFill>
                  <a:prstClr val="white"/>
                </a:solidFill>
                <a:cs typeface="Arial" charset="0"/>
              </a:rPr>
              <a:t>Создание проекта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r="18655"/>
          <a:stretch/>
        </p:blipFill>
        <p:spPr>
          <a:xfrm>
            <a:off x="1333500" y="1843208"/>
            <a:ext cx="9525000" cy="140112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19100" y="3547296"/>
            <a:ext cx="1143754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Тип проекта «Инициативный» выбирается для выполнения научно-исследовательских, опытно-конструкторских и технологических работ согласованных в соответствии с приказом от 02.04.2019 № 2961/1 «Об утверждении инструкции по согласованию должностными лицами СПбГУ заявок научно-педагогических работников</a:t>
            </a:r>
            <a:r>
              <a:rPr lang="en-US" dirty="0"/>
              <a:t> </a:t>
            </a:r>
            <a:r>
              <a:rPr lang="ru-RU" dirty="0"/>
              <a:t>СПбГУ на выполнение научно-исследовательских, опытно-конструкторских и технологических работ».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Тип проекта «Образовательный» выбирается для выполнения выпускных квалификационных работ, реализации основных образовательных программ.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19100" y="1259919"/>
            <a:ext cx="2509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Выбор типа проекта:</a:t>
            </a:r>
          </a:p>
        </p:txBody>
      </p:sp>
    </p:spTree>
    <p:extLst>
      <p:ext uri="{BB962C8B-B14F-4D97-AF65-F5344CB8AC3E}">
        <p14:creationId xmlns:p14="http://schemas.microsoft.com/office/powerpoint/2010/main" val="2311576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251" r="357"/>
          <a:stretch/>
        </p:blipFill>
        <p:spPr>
          <a:xfrm>
            <a:off x="1130509" y="2084465"/>
            <a:ext cx="9901824" cy="424020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Стрелка вправо 2"/>
          <p:cNvSpPr/>
          <p:nvPr/>
        </p:nvSpPr>
        <p:spPr>
          <a:xfrm rot="10800000">
            <a:off x="9827809" y="4173391"/>
            <a:ext cx="1075381" cy="183275"/>
          </a:xfrm>
          <a:prstGeom prst="rightArrow">
            <a:avLst>
              <a:gd name="adj1" fmla="val 44595"/>
              <a:gd name="adj2" fmla="val 135880"/>
            </a:avLst>
          </a:prstGeom>
          <a:solidFill>
            <a:srgbClr val="CD5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906780" y="1257437"/>
            <a:ext cx="1069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Для работы над проектом необходимо перейти на страницу проекта нажав кнопку «Открыть» в разделе </a:t>
            </a:r>
            <a:br>
              <a:rPr lang="ru-RU" dirty="0"/>
            </a:br>
            <a:r>
              <a:rPr lang="ru-RU" dirty="0"/>
              <a:t>«Все проекты».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35360" y="626061"/>
            <a:ext cx="11521280" cy="45067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67" b="1" dirty="0">
                <a:solidFill>
                  <a:prstClr val="white"/>
                </a:solidFill>
                <a:cs typeface="Arial" charset="0"/>
              </a:rPr>
              <a:t>Работа с проектом</a:t>
            </a:r>
          </a:p>
        </p:txBody>
      </p:sp>
      <p:sp>
        <p:nvSpPr>
          <p:cNvPr id="9" name="Стрелка вправо 8"/>
          <p:cNvSpPr/>
          <p:nvPr/>
        </p:nvSpPr>
        <p:spPr>
          <a:xfrm rot="10800000">
            <a:off x="4577629" y="2451271"/>
            <a:ext cx="1075381" cy="183275"/>
          </a:xfrm>
          <a:prstGeom prst="rightArrow">
            <a:avLst>
              <a:gd name="adj1" fmla="val 44595"/>
              <a:gd name="adj2" fmla="val 135880"/>
            </a:avLst>
          </a:prstGeom>
          <a:solidFill>
            <a:srgbClr val="CD5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666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335360" y="626061"/>
            <a:ext cx="11521280" cy="45067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67" b="1" dirty="0">
                <a:solidFill>
                  <a:prstClr val="white"/>
                </a:solidFill>
                <a:cs typeface="Arial" charset="0"/>
              </a:rPr>
              <a:t>Работа с проектом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5360" y="1242110"/>
            <a:ext cx="11521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На странице проекта доступные действия представлены в отдельном меню «Проект № …».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895350" y="729168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Важно! Для того, чтобы данное меню стало активным необходимо зайти в нужный проект со страницы списка проектов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r="255"/>
          <a:stretch/>
        </p:blipFill>
        <p:spPr>
          <a:xfrm>
            <a:off x="524867" y="1776812"/>
            <a:ext cx="11142265" cy="465451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7035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335360" y="626061"/>
            <a:ext cx="11521280" cy="45067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67" b="1" dirty="0">
                <a:solidFill>
                  <a:prstClr val="white"/>
                </a:solidFill>
                <a:cs typeface="Arial" charset="0"/>
              </a:rPr>
              <a:t>Добавление исполнителя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3840" y="1228288"/>
            <a:ext cx="11749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Для добавления нового исполнителя необходимо перейти по ссылке «Добавить исполнителя» в меню «Проект № …».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466" t="523"/>
          <a:stretch/>
        </p:blipFill>
        <p:spPr>
          <a:xfrm>
            <a:off x="1717926" y="1749168"/>
            <a:ext cx="7654674" cy="467558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Стрелка вправо 7"/>
          <p:cNvSpPr/>
          <p:nvPr/>
        </p:nvSpPr>
        <p:spPr>
          <a:xfrm rot="10800000">
            <a:off x="7199110" y="4507518"/>
            <a:ext cx="1541030" cy="262635"/>
          </a:xfrm>
          <a:prstGeom prst="rightArrow">
            <a:avLst>
              <a:gd name="adj1" fmla="val 44595"/>
              <a:gd name="adj2" fmla="val 135880"/>
            </a:avLst>
          </a:prstGeom>
          <a:solidFill>
            <a:srgbClr val="CD5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182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335360" y="626061"/>
            <a:ext cx="11521280" cy="45067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67" b="1" dirty="0">
                <a:solidFill>
                  <a:prstClr val="white"/>
                </a:solidFill>
                <a:cs typeface="Arial" charset="0"/>
              </a:rPr>
              <a:t>Добавление исполнителя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101920" y="1523557"/>
            <a:ext cx="4480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 открывшейся форме ввести адрес </a:t>
            </a:r>
            <a:br>
              <a:rPr lang="ru-RU" dirty="0"/>
            </a:br>
            <a:r>
              <a:rPr lang="ru-RU" dirty="0"/>
              <a:t>эл. почты или логин </a:t>
            </a:r>
            <a:r>
              <a:rPr lang="en-US" dirty="0"/>
              <a:t>AD</a:t>
            </a:r>
            <a:r>
              <a:rPr lang="ru-RU" dirty="0"/>
              <a:t> (</a:t>
            </a:r>
            <a:r>
              <a:rPr lang="en-US" dirty="0" err="1"/>
              <a:t>stXXXXXX</a:t>
            </a:r>
            <a:r>
              <a:rPr lang="ru-RU" dirty="0"/>
              <a:t>) исполнителя и нажать кнопку «Найти».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268442"/>
            <a:ext cx="6438540" cy="194384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3563799"/>
            <a:ext cx="6438540" cy="257691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7101920" y="3817035"/>
            <a:ext cx="47547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Если исполнитель зарегистрирован в Системе приема заявок в появившемся окне необходимо нажать кнопку «Добавить».</a:t>
            </a:r>
          </a:p>
        </p:txBody>
      </p:sp>
    </p:spTree>
    <p:extLst>
      <p:ext uri="{BB962C8B-B14F-4D97-AF65-F5344CB8AC3E}">
        <p14:creationId xmlns:p14="http://schemas.microsoft.com/office/powerpoint/2010/main" val="3240446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335360" y="626061"/>
            <a:ext cx="11521280" cy="45067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67" b="1" dirty="0">
                <a:solidFill>
                  <a:prstClr val="white"/>
                </a:solidFill>
                <a:cs typeface="Arial" charset="0"/>
              </a:rPr>
              <a:t>Добавление исполнителя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22" y="1277257"/>
            <a:ext cx="4867328" cy="515257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5631543" y="1277257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Если исполнитель отсутствует в Системе приема заявок необходимо заполнить предлагаемые поля и нажать кнопку «Зарегистрировать».</a:t>
            </a:r>
            <a:endParaRPr lang="en-US" dirty="0"/>
          </a:p>
          <a:p>
            <a:pPr algn="just"/>
            <a:endParaRPr lang="ru-RU" dirty="0"/>
          </a:p>
          <a:p>
            <a:pPr algn="just"/>
            <a:r>
              <a:rPr lang="ru-RU" dirty="0"/>
              <a:t>На эл. почту исполнителя придет уведомление о регистрации, содержащее информацию для входа в Систему приема заявок.</a:t>
            </a:r>
          </a:p>
        </p:txBody>
      </p:sp>
    </p:spTree>
    <p:extLst>
      <p:ext uri="{BB962C8B-B14F-4D97-AF65-F5344CB8AC3E}">
        <p14:creationId xmlns:p14="http://schemas.microsoft.com/office/powerpoint/2010/main" val="2484277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335360" y="626061"/>
            <a:ext cx="11521280" cy="45067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67" b="1" dirty="0">
                <a:solidFill>
                  <a:prstClr val="white"/>
                </a:solidFill>
                <a:cs typeface="Arial" charset="0"/>
              </a:rPr>
              <a:t>Добавление исследования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81099" y="1180892"/>
            <a:ext cx="10058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Для добавления нового исследования необходимо перейти по ссылке «Добавить исследование» </a:t>
            </a:r>
            <a:br>
              <a:rPr lang="ru-RU" dirty="0"/>
            </a:br>
            <a:r>
              <a:rPr lang="ru-RU" dirty="0"/>
              <a:t>в меню «Проект № …».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632" y="1931376"/>
            <a:ext cx="7227511" cy="453038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Стрелка вправо 8"/>
          <p:cNvSpPr/>
          <p:nvPr/>
        </p:nvSpPr>
        <p:spPr>
          <a:xfrm rot="10800000">
            <a:off x="7459399" y="4097708"/>
            <a:ext cx="1541030" cy="262635"/>
          </a:xfrm>
          <a:prstGeom prst="rightArrow">
            <a:avLst>
              <a:gd name="adj1" fmla="val 44595"/>
              <a:gd name="adj2" fmla="val 135880"/>
            </a:avLst>
          </a:prstGeom>
          <a:solidFill>
            <a:srgbClr val="CD5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085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335360" y="626061"/>
            <a:ext cx="11521280" cy="45067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67" b="1" dirty="0">
                <a:solidFill>
                  <a:prstClr val="white"/>
                </a:solidFill>
                <a:cs typeface="Arial" charset="0"/>
              </a:rPr>
              <a:t>Информация о Научном парке СПбГУ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250950"/>
            <a:ext cx="4786012" cy="52514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422900" y="1511300"/>
            <a:ext cx="635635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Ознакомиться с информацией об оборудовании Научного парка СПбГУ, нормативными документами, узнать контактные данные директоров ресурсных центров, а также подать заявку на проведение экскурсии Вы можете на странице:</a:t>
            </a:r>
          </a:p>
          <a:p>
            <a:pPr algn="r">
              <a:spcBef>
                <a:spcPts val="1200"/>
              </a:spcBef>
            </a:pPr>
            <a:r>
              <a:rPr lang="en-US" sz="2400" dirty="0">
                <a:solidFill>
                  <a:srgbClr val="C00000"/>
                </a:solidFill>
              </a:rPr>
              <a:t>researchpark.spbu.ru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400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335360" y="626061"/>
            <a:ext cx="11521280" cy="45067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67" b="1" dirty="0">
                <a:solidFill>
                  <a:prstClr val="white"/>
                </a:solidFill>
                <a:cs typeface="Arial" charset="0"/>
              </a:rPr>
              <a:t>Добавление исследования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5360" y="1258817"/>
            <a:ext cx="115289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Затем выбрать направление исследования, заполнить необходимые поля и нажать «Зарегистрировать».</a:t>
            </a:r>
          </a:p>
        </p:txBody>
      </p:sp>
      <p:sp>
        <p:nvSpPr>
          <p:cNvPr id="9" name="Стрелка вправо 8"/>
          <p:cNvSpPr/>
          <p:nvPr/>
        </p:nvSpPr>
        <p:spPr>
          <a:xfrm rot="10800000">
            <a:off x="7043535" y="4126518"/>
            <a:ext cx="1541030" cy="262635"/>
          </a:xfrm>
          <a:prstGeom prst="rightArrow">
            <a:avLst>
              <a:gd name="adj1" fmla="val 44595"/>
              <a:gd name="adj2" fmla="val 135880"/>
            </a:avLst>
          </a:prstGeom>
          <a:solidFill>
            <a:srgbClr val="CD5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447" y="1793496"/>
            <a:ext cx="7213105" cy="466604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Стрелка вправо 6"/>
          <p:cNvSpPr/>
          <p:nvPr/>
        </p:nvSpPr>
        <p:spPr>
          <a:xfrm rot="10800000">
            <a:off x="6350441" y="3671308"/>
            <a:ext cx="1541030" cy="262635"/>
          </a:xfrm>
          <a:prstGeom prst="rightArrow">
            <a:avLst>
              <a:gd name="adj1" fmla="val 44595"/>
              <a:gd name="adj2" fmla="val 135880"/>
            </a:avLst>
          </a:prstGeom>
          <a:solidFill>
            <a:srgbClr val="CD5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10800000">
            <a:off x="6106287" y="6124948"/>
            <a:ext cx="1541030" cy="262635"/>
          </a:xfrm>
          <a:prstGeom prst="rightArrow">
            <a:avLst>
              <a:gd name="adj1" fmla="val 44595"/>
              <a:gd name="adj2" fmla="val 135880"/>
            </a:avLst>
          </a:prstGeom>
          <a:solidFill>
            <a:srgbClr val="CD5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0661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t="13426"/>
          <a:stretch/>
        </p:blipFill>
        <p:spPr>
          <a:xfrm>
            <a:off x="2493010" y="1608515"/>
            <a:ext cx="7205980" cy="410465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Подзаголовок 2"/>
          <p:cNvSpPr txBox="1">
            <a:spLocks/>
          </p:cNvSpPr>
          <p:nvPr/>
        </p:nvSpPr>
        <p:spPr>
          <a:xfrm>
            <a:off x="335360" y="626061"/>
            <a:ext cx="11521280" cy="45067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67" b="1" dirty="0">
                <a:solidFill>
                  <a:prstClr val="white"/>
                </a:solidFill>
                <a:cs typeface="Arial" charset="0"/>
              </a:rPr>
              <a:t>Добавление исследования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5360" y="1180591"/>
            <a:ext cx="11521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После добавления исследования, ему присваивается номер и статус «Новая».</a:t>
            </a:r>
          </a:p>
        </p:txBody>
      </p:sp>
      <p:sp>
        <p:nvSpPr>
          <p:cNvPr id="7" name="Стрелка вправо 6"/>
          <p:cNvSpPr/>
          <p:nvPr/>
        </p:nvSpPr>
        <p:spPr>
          <a:xfrm rot="10800000">
            <a:off x="7188632" y="2744006"/>
            <a:ext cx="1426254" cy="243074"/>
          </a:xfrm>
          <a:prstGeom prst="rightArrow">
            <a:avLst>
              <a:gd name="adj1" fmla="val 44595"/>
              <a:gd name="adj2" fmla="val 135880"/>
            </a:avLst>
          </a:prstGeom>
          <a:solidFill>
            <a:srgbClr val="CD5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56502" y="5887383"/>
            <a:ext cx="101387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Далее исследование поступает в работу сотрудникам Научного парка СПбГУ, и, в зависимости от этапа обработки исследования, его статус будет изменяться.</a:t>
            </a:r>
          </a:p>
        </p:txBody>
      </p:sp>
    </p:spTree>
    <p:extLst>
      <p:ext uri="{BB962C8B-B14F-4D97-AF65-F5344CB8AC3E}">
        <p14:creationId xmlns:p14="http://schemas.microsoft.com/office/powerpoint/2010/main" val="1657445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335360" y="626061"/>
            <a:ext cx="11521280" cy="45067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67" b="1" dirty="0">
                <a:solidFill>
                  <a:prstClr val="white"/>
                </a:solidFill>
                <a:cs typeface="Arial" charset="0"/>
              </a:rPr>
              <a:t>Работа с исследованием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5360" y="1218145"/>
            <a:ext cx="11521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Ознакомиться с информацией об исследовании можно в любое время, открыв страницу проекта и перейдя по ссылке «Все исследования», далее нажав кнопку «Открыть» напротив нужного исследования.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661" y="2235676"/>
            <a:ext cx="8788979" cy="385306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Стрелка вправо 7"/>
          <p:cNvSpPr/>
          <p:nvPr/>
        </p:nvSpPr>
        <p:spPr>
          <a:xfrm>
            <a:off x="8502765" y="4916458"/>
            <a:ext cx="1541030" cy="262635"/>
          </a:xfrm>
          <a:prstGeom prst="rightArrow">
            <a:avLst>
              <a:gd name="adj1" fmla="val 44595"/>
              <a:gd name="adj2" fmla="val 135880"/>
            </a:avLst>
          </a:prstGeom>
          <a:solidFill>
            <a:srgbClr val="CD5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1618" r="26055" b="5735"/>
          <a:stretch/>
        </p:blipFill>
        <p:spPr>
          <a:xfrm>
            <a:off x="335360" y="2015059"/>
            <a:ext cx="2293540" cy="429430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Стрелка вправо 6"/>
          <p:cNvSpPr/>
          <p:nvPr/>
        </p:nvSpPr>
        <p:spPr>
          <a:xfrm rot="10800000">
            <a:off x="1537328" y="4052322"/>
            <a:ext cx="1289522" cy="262636"/>
          </a:xfrm>
          <a:prstGeom prst="rightArrow">
            <a:avLst>
              <a:gd name="adj1" fmla="val 44595"/>
              <a:gd name="adj2" fmla="val 135880"/>
            </a:avLst>
          </a:prstGeom>
          <a:solidFill>
            <a:srgbClr val="CD5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1681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30182"/>
          <a:stretch/>
        </p:blipFill>
        <p:spPr>
          <a:xfrm>
            <a:off x="2286000" y="2328461"/>
            <a:ext cx="7805768" cy="412826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Подзаголовок 2"/>
          <p:cNvSpPr txBox="1">
            <a:spLocks/>
          </p:cNvSpPr>
          <p:nvPr/>
        </p:nvSpPr>
        <p:spPr>
          <a:xfrm>
            <a:off x="335360" y="626061"/>
            <a:ext cx="11521280" cy="45067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67" b="1" dirty="0">
                <a:solidFill>
                  <a:prstClr val="white"/>
                </a:solidFill>
                <a:cs typeface="Arial" charset="0"/>
              </a:rPr>
              <a:t>Работа с исследованием. Подача образцов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5360" y="1230245"/>
            <a:ext cx="11521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После назначения</a:t>
            </a:r>
            <a:r>
              <a:rPr lang="en-US" dirty="0"/>
              <a:t> </a:t>
            </a:r>
            <a:r>
              <a:rPr lang="ru-RU" dirty="0"/>
              <a:t>ответственного сотрудника, у исследования меняется статус на «Назначен сотрудник». </a:t>
            </a:r>
            <a:br>
              <a:rPr lang="ru-RU" dirty="0"/>
            </a:br>
            <a:r>
              <a:rPr lang="ru-RU" dirty="0"/>
              <a:t>Для проведения исследования Вам необходимо предоставить образцы в Научный парк СПбГУ с распечаткой исследования. Распечатать можно на странице с информацией об исследовании нажав кнопку «Печать заявки». </a:t>
            </a:r>
          </a:p>
        </p:txBody>
      </p:sp>
      <p:sp>
        <p:nvSpPr>
          <p:cNvPr id="8" name="Стрелка вправо 7"/>
          <p:cNvSpPr/>
          <p:nvPr/>
        </p:nvSpPr>
        <p:spPr>
          <a:xfrm rot="10800000">
            <a:off x="7601700" y="3674398"/>
            <a:ext cx="1541030" cy="262635"/>
          </a:xfrm>
          <a:prstGeom prst="rightArrow">
            <a:avLst>
              <a:gd name="adj1" fmla="val 44595"/>
              <a:gd name="adj2" fmla="val 135880"/>
            </a:avLst>
          </a:prstGeom>
          <a:solidFill>
            <a:srgbClr val="CD5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10800000">
            <a:off x="3366770" y="2751750"/>
            <a:ext cx="1541030" cy="262635"/>
          </a:xfrm>
          <a:prstGeom prst="rightArrow">
            <a:avLst>
              <a:gd name="adj1" fmla="val 44595"/>
              <a:gd name="adj2" fmla="val 135880"/>
            </a:avLst>
          </a:prstGeom>
          <a:solidFill>
            <a:srgbClr val="CD5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960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385" y="1814634"/>
            <a:ext cx="7701615" cy="456076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Подзаголовок 2"/>
          <p:cNvSpPr txBox="1">
            <a:spLocks/>
          </p:cNvSpPr>
          <p:nvPr/>
        </p:nvSpPr>
        <p:spPr>
          <a:xfrm>
            <a:off x="335360" y="626061"/>
            <a:ext cx="11521280" cy="45067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67" b="1" dirty="0">
                <a:solidFill>
                  <a:prstClr val="white"/>
                </a:solidFill>
                <a:cs typeface="Arial" charset="0"/>
              </a:rPr>
              <a:t>Работа с исследованием. Подача образцов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5360" y="1300143"/>
            <a:ext cx="11521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После того как образцы переданы в Научный парк СПбГУ, статус исследования изменится на «В работе».</a:t>
            </a:r>
          </a:p>
        </p:txBody>
      </p:sp>
      <p:sp>
        <p:nvSpPr>
          <p:cNvPr id="8" name="Стрелка вправо 7"/>
          <p:cNvSpPr/>
          <p:nvPr/>
        </p:nvSpPr>
        <p:spPr>
          <a:xfrm rot="10800000">
            <a:off x="7219950" y="3044478"/>
            <a:ext cx="1541030" cy="262635"/>
          </a:xfrm>
          <a:prstGeom prst="rightArrow">
            <a:avLst>
              <a:gd name="adj1" fmla="val 44595"/>
              <a:gd name="adj2" fmla="val 135880"/>
            </a:avLst>
          </a:prstGeom>
          <a:solidFill>
            <a:srgbClr val="CD5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09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050" y="2254456"/>
            <a:ext cx="6322580" cy="423524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Подзаголовок 2"/>
          <p:cNvSpPr txBox="1">
            <a:spLocks/>
          </p:cNvSpPr>
          <p:nvPr/>
        </p:nvSpPr>
        <p:spPr>
          <a:xfrm>
            <a:off x="335360" y="626061"/>
            <a:ext cx="11521280" cy="45067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67" b="1" dirty="0">
                <a:solidFill>
                  <a:prstClr val="white"/>
                </a:solidFill>
                <a:cs typeface="Arial" charset="0"/>
              </a:rPr>
              <a:t>Работа с исследованием. Получение результатов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5360" y="1203933"/>
            <a:ext cx="11521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После завершения работ статус исследования изменится на «Передача результатов», а рядом с кнопкой «Печать заявки» появится кнопка «Результаты», нажав на которую откроется страница, где можно скачать файл с полученными результатами. </a:t>
            </a:r>
          </a:p>
        </p:txBody>
      </p:sp>
      <p:sp>
        <p:nvSpPr>
          <p:cNvPr id="8" name="Стрелка вправо 7"/>
          <p:cNvSpPr/>
          <p:nvPr/>
        </p:nvSpPr>
        <p:spPr>
          <a:xfrm rot="10800000">
            <a:off x="4476750" y="2561878"/>
            <a:ext cx="1541030" cy="262635"/>
          </a:xfrm>
          <a:prstGeom prst="rightArrow">
            <a:avLst>
              <a:gd name="adj1" fmla="val 44595"/>
              <a:gd name="adj2" fmla="val 135880"/>
            </a:avLst>
          </a:prstGeom>
          <a:solidFill>
            <a:srgbClr val="CD5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5937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335360" y="626061"/>
            <a:ext cx="11521280" cy="45067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67" b="1" dirty="0">
                <a:solidFill>
                  <a:prstClr val="white"/>
                </a:solidFill>
                <a:cs typeface="Arial" charset="0"/>
              </a:rPr>
              <a:t>Работа с исследованием. Получение результатов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5360" y="1300143"/>
            <a:ext cx="115212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Если работы проведены качественно и Вас устраивают полученные результаты необходимо нажать кнопку «Подтвердить получение результатов». Статус исследования изменится на «Закончен».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Если результаты Вас не устраивают, то в течение 30 дней Вы можете написать претензию, заполнив соответствующее поле и нажав кнопку «Сохранить примечания и отклонить». В таком случае статус исследования изменится на «Претензия».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482" y="3005794"/>
            <a:ext cx="9551035" cy="32216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Стрелка вправо 7"/>
          <p:cNvSpPr/>
          <p:nvPr/>
        </p:nvSpPr>
        <p:spPr>
          <a:xfrm>
            <a:off x="335360" y="4199544"/>
            <a:ext cx="1541030" cy="262635"/>
          </a:xfrm>
          <a:prstGeom prst="rightArrow">
            <a:avLst>
              <a:gd name="adj1" fmla="val 44595"/>
              <a:gd name="adj2" fmla="val 135880"/>
            </a:avLst>
          </a:prstGeom>
          <a:solidFill>
            <a:srgbClr val="CD5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10800000">
            <a:off x="9876790" y="4507899"/>
            <a:ext cx="1541030" cy="262635"/>
          </a:xfrm>
          <a:prstGeom prst="rightArrow">
            <a:avLst>
              <a:gd name="adj1" fmla="val 44595"/>
              <a:gd name="adj2" fmla="val 135880"/>
            </a:avLst>
          </a:prstGeom>
          <a:solidFill>
            <a:srgbClr val="CD5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424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960" y="2301779"/>
            <a:ext cx="9136380" cy="417908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Подзаголовок 2"/>
          <p:cNvSpPr txBox="1">
            <a:spLocks/>
          </p:cNvSpPr>
          <p:nvPr/>
        </p:nvSpPr>
        <p:spPr>
          <a:xfrm>
            <a:off x="335360" y="626061"/>
            <a:ext cx="11521280" cy="45067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67" b="1" dirty="0">
                <a:solidFill>
                  <a:prstClr val="white"/>
                </a:solidFill>
                <a:cs typeface="Arial" charset="0"/>
              </a:rPr>
              <a:t>Работа с исследованием. Получение отчета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5360" y="1242993"/>
            <a:ext cx="11521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dirty="0"/>
              <a:t>После завершения исследования можно получить отчет, нажав кнопку «Печать акта» на странице просмотра информации об исследовании. По требованию заказчика может быть предоставлен отчет / протокол испытаний по утвержденной форме: согласно ГОСТ или по форме заказчика.</a:t>
            </a:r>
          </a:p>
        </p:txBody>
      </p:sp>
      <p:sp>
        <p:nvSpPr>
          <p:cNvPr id="8" name="Стрелка вправо 7"/>
          <p:cNvSpPr/>
          <p:nvPr/>
        </p:nvSpPr>
        <p:spPr>
          <a:xfrm rot="10800000">
            <a:off x="3996804" y="2646740"/>
            <a:ext cx="1541030" cy="262635"/>
          </a:xfrm>
          <a:prstGeom prst="rightArrow">
            <a:avLst>
              <a:gd name="adj1" fmla="val 44595"/>
              <a:gd name="adj2" fmla="val 135880"/>
            </a:avLst>
          </a:prstGeom>
          <a:solidFill>
            <a:srgbClr val="CD5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324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022" y="2833811"/>
            <a:ext cx="5247156" cy="363683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Подзаголовок 2"/>
          <p:cNvSpPr txBox="1">
            <a:spLocks/>
          </p:cNvSpPr>
          <p:nvPr/>
        </p:nvSpPr>
        <p:spPr>
          <a:xfrm>
            <a:off x="335360" y="626061"/>
            <a:ext cx="11521280" cy="45067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67" b="1" dirty="0">
                <a:solidFill>
                  <a:prstClr val="white"/>
                </a:solidFill>
                <a:cs typeface="Arial" charset="0"/>
              </a:rPr>
              <a:t>Завершение проекта и добавление публикации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5360" y="1300143"/>
            <a:ext cx="11521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dirty="0"/>
              <a:t>После выполнения всех исследований проект считается завершенным, и на странице проекта Вы должны оставить отзыв. Также, в течение 10 дней со дня выхода публикации, являющейся результатом этого проекта, Вам необходимо добавить ее в Систему приема заявок: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5893" y="2343976"/>
            <a:ext cx="11521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Способ 1: </a:t>
            </a:r>
            <a:r>
              <a:rPr lang="ru-RU" dirty="0"/>
              <a:t>Необходимо на странице проекта в меню «Проект № …» нажать «Добавить публикацию к проекту». </a:t>
            </a:r>
          </a:p>
        </p:txBody>
      </p:sp>
      <p:sp>
        <p:nvSpPr>
          <p:cNvPr id="9" name="Стрелка вправо 8"/>
          <p:cNvSpPr/>
          <p:nvPr/>
        </p:nvSpPr>
        <p:spPr>
          <a:xfrm rot="10800000">
            <a:off x="7268584" y="5038378"/>
            <a:ext cx="1541030" cy="262635"/>
          </a:xfrm>
          <a:prstGeom prst="rightArrow">
            <a:avLst>
              <a:gd name="adj1" fmla="val 44595"/>
              <a:gd name="adj2" fmla="val 135880"/>
            </a:avLst>
          </a:prstGeom>
          <a:solidFill>
            <a:srgbClr val="CD5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2511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05" y="2645245"/>
            <a:ext cx="11329590" cy="259894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Подзаголовок 2"/>
          <p:cNvSpPr txBox="1">
            <a:spLocks/>
          </p:cNvSpPr>
          <p:nvPr/>
        </p:nvSpPr>
        <p:spPr>
          <a:xfrm>
            <a:off x="335360" y="626061"/>
            <a:ext cx="11521280" cy="45067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67" b="1" dirty="0">
                <a:solidFill>
                  <a:prstClr val="white"/>
                </a:solidFill>
                <a:cs typeface="Arial" charset="0"/>
              </a:rPr>
              <a:t>Завершение проекта и добавление публикации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1159" y="1294430"/>
            <a:ext cx="115054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b="1" dirty="0"/>
              <a:t>Способ 2: </a:t>
            </a:r>
            <a:r>
              <a:rPr lang="ru-RU" dirty="0"/>
              <a:t>Необходимо в основном меню «Публикации» нажать «Добавить публикацию»</a:t>
            </a:r>
            <a:r>
              <a:rPr lang="en-US" dirty="0"/>
              <a:t>,</a:t>
            </a:r>
            <a:r>
              <a:rPr lang="ru-RU" dirty="0"/>
              <a:t> или</a:t>
            </a:r>
            <a:r>
              <a:rPr lang="en-US" dirty="0"/>
              <a:t>,</a:t>
            </a:r>
            <a:r>
              <a:rPr lang="ru-RU" dirty="0"/>
              <a:t> если публикация уже добавлена в систему </a:t>
            </a:r>
            <a:r>
              <a:rPr lang="en-US" dirty="0"/>
              <a:t>Pure, </a:t>
            </a:r>
            <a:r>
              <a:rPr lang="ru-RU" dirty="0"/>
              <a:t>Вы можете использовать «Импорт из </a:t>
            </a:r>
            <a:r>
              <a:rPr lang="en-US" dirty="0"/>
              <a:t>Pure</a:t>
            </a:r>
            <a:r>
              <a:rPr lang="ru-RU" dirty="0"/>
              <a:t>»</a:t>
            </a:r>
            <a:r>
              <a:rPr lang="en-US" dirty="0"/>
              <a:t>, </a:t>
            </a:r>
            <a:r>
              <a:rPr lang="ru-RU" dirty="0"/>
              <a:t>чтобы избежать двойного заполнения идентичных полей в системе </a:t>
            </a:r>
            <a:r>
              <a:rPr lang="ru-RU" dirty="0" err="1"/>
              <a:t>Pure</a:t>
            </a:r>
            <a:r>
              <a:rPr lang="ru-RU" dirty="0"/>
              <a:t> и в Системе приема заявок.</a:t>
            </a:r>
          </a:p>
        </p:txBody>
      </p:sp>
      <p:sp>
        <p:nvSpPr>
          <p:cNvPr id="9" name="Стрелка вправо 8"/>
          <p:cNvSpPr/>
          <p:nvPr/>
        </p:nvSpPr>
        <p:spPr>
          <a:xfrm rot="10800000">
            <a:off x="7521035" y="3635735"/>
            <a:ext cx="1541030" cy="262635"/>
          </a:xfrm>
          <a:prstGeom prst="rightArrow">
            <a:avLst>
              <a:gd name="adj1" fmla="val 44595"/>
              <a:gd name="adj2" fmla="val 135880"/>
            </a:avLst>
          </a:prstGeom>
          <a:solidFill>
            <a:srgbClr val="CD5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4117435" y="3363879"/>
            <a:ext cx="1541030" cy="262635"/>
          </a:xfrm>
          <a:prstGeom prst="rightArrow">
            <a:avLst>
              <a:gd name="adj1" fmla="val 44595"/>
              <a:gd name="adj2" fmla="val 135880"/>
            </a:avLst>
          </a:prstGeom>
          <a:solidFill>
            <a:srgbClr val="CD5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465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iencePark_beta_2.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7488" y="1220755"/>
            <a:ext cx="9265029" cy="521157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7355" y="622939"/>
            <a:ext cx="11617291" cy="420564"/>
          </a:xfrm>
          <a:prstGeom prst="rect">
            <a:avLst/>
          </a:prstGeom>
          <a:solidFill>
            <a:srgbClr val="4D545A"/>
          </a:solidFill>
        </p:spPr>
        <p:txBody>
          <a:bodyPr wrap="square">
            <a:spAutoFit/>
          </a:bodyPr>
          <a:lstStyle/>
          <a:p>
            <a:pPr algn="ctr"/>
            <a:r>
              <a:rPr lang="ru-RU" sz="2133" b="1" dirty="0">
                <a:solidFill>
                  <a:prstClr val="white"/>
                </a:solidFill>
                <a:latin typeface="Arial" panose="020B0604020202020204" pitchFamily="34" charset="0"/>
                <a:ea typeface="Adobe Kaiti Std R" panose="02020400000000000000" pitchFamily="18" charset="-128"/>
                <a:cs typeface="Arial" panose="020B0604020202020204" pitchFamily="34" charset="0"/>
              </a:rPr>
              <a:t>Общая схема работы</a:t>
            </a:r>
          </a:p>
        </p:txBody>
      </p:sp>
    </p:spTree>
    <p:extLst>
      <p:ext uri="{BB962C8B-B14F-4D97-AF65-F5344CB8AC3E}">
        <p14:creationId xmlns:p14="http://schemas.microsoft.com/office/powerpoint/2010/main" val="220340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335360" y="626061"/>
            <a:ext cx="11521280" cy="45067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67" b="1" dirty="0">
                <a:solidFill>
                  <a:prstClr val="white"/>
                </a:solidFill>
                <a:cs typeface="Arial" charset="0"/>
              </a:rPr>
              <a:t>Завершение проекта и добавление публикации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5360" y="1174495"/>
            <a:ext cx="11521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Если выбран «Импорт из </a:t>
            </a:r>
            <a:r>
              <a:rPr lang="en-US" dirty="0"/>
              <a:t>Pure</a:t>
            </a:r>
            <a:r>
              <a:rPr lang="ru-RU" dirty="0"/>
              <a:t>», то необходимо выбрать из списка нужную публикацию и нажать кнопку «Импорт» для автоматического заполнения полей формы.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1" y="1820826"/>
            <a:ext cx="5232400" cy="464884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Стрелка вправо 6"/>
          <p:cNvSpPr/>
          <p:nvPr/>
        </p:nvSpPr>
        <p:spPr>
          <a:xfrm rot="10800000">
            <a:off x="5547734" y="4274995"/>
            <a:ext cx="1443616" cy="262635"/>
          </a:xfrm>
          <a:prstGeom prst="rightArrow">
            <a:avLst>
              <a:gd name="adj1" fmla="val 44595"/>
              <a:gd name="adj2" fmla="val 135880"/>
            </a:avLst>
          </a:prstGeom>
          <a:solidFill>
            <a:srgbClr val="CD5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479" y="1820826"/>
            <a:ext cx="4047603" cy="464326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6125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335360" y="626061"/>
            <a:ext cx="11521280" cy="45067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67" b="1" dirty="0">
                <a:solidFill>
                  <a:prstClr val="white"/>
                </a:solidFill>
                <a:cs typeface="Arial" charset="0"/>
              </a:rPr>
              <a:t>Завершение проекта и добавление публикации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35360" y="1151696"/>
            <a:ext cx="115107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Вне зависимости от выбранного способа добавления публикации, в открывшейся форме необходимо заполнить все пустые поля, а также выбрать ресурсный центр и «Связать с проектом». Далее прикрепить файл публикации с помощью кнопки «Выберите файл…».</a:t>
            </a:r>
          </a:p>
          <a:p>
            <a:r>
              <a:rPr lang="ru-RU" dirty="0"/>
              <a:t>После заполнения формы нажмите кнопку «Сохранить».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135" y="2337734"/>
            <a:ext cx="6236214" cy="410489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Стрелка вправо 8"/>
          <p:cNvSpPr/>
          <p:nvPr/>
        </p:nvSpPr>
        <p:spPr>
          <a:xfrm rot="10800000">
            <a:off x="5514802" y="5271089"/>
            <a:ext cx="1541030" cy="262635"/>
          </a:xfrm>
          <a:prstGeom prst="rightArrow">
            <a:avLst>
              <a:gd name="adj1" fmla="val 44595"/>
              <a:gd name="adj2" fmla="val 135880"/>
            </a:avLst>
          </a:prstGeom>
          <a:solidFill>
            <a:srgbClr val="CD5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10800000">
            <a:off x="6683031" y="4534154"/>
            <a:ext cx="1541030" cy="262635"/>
          </a:xfrm>
          <a:prstGeom prst="rightArrow">
            <a:avLst>
              <a:gd name="adj1" fmla="val 44595"/>
              <a:gd name="adj2" fmla="val 135880"/>
            </a:avLst>
          </a:prstGeom>
          <a:solidFill>
            <a:srgbClr val="CD5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9173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335360" y="626061"/>
            <a:ext cx="11521280" cy="45067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67" b="1" dirty="0">
                <a:solidFill>
                  <a:prstClr val="white"/>
                </a:solidFill>
                <a:cs typeface="Arial" charset="0"/>
              </a:rPr>
              <a:t>Добавление отзыва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1" y="1271885"/>
            <a:ext cx="4547789" cy="314187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90910" y="5212125"/>
            <a:ext cx="5278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После этого заполнить поле «Отзыв» и нажать кнопку «Сохранить».</a:t>
            </a:r>
          </a:p>
        </p:txBody>
      </p:sp>
      <p:sp>
        <p:nvSpPr>
          <p:cNvPr id="12" name="Стрелка вправо 11"/>
          <p:cNvSpPr/>
          <p:nvPr/>
        </p:nvSpPr>
        <p:spPr>
          <a:xfrm rot="10800000">
            <a:off x="3832224" y="3620947"/>
            <a:ext cx="1541030" cy="262635"/>
          </a:xfrm>
          <a:prstGeom prst="rightArrow">
            <a:avLst>
              <a:gd name="adj1" fmla="val 44595"/>
              <a:gd name="adj2" fmla="val 135880"/>
            </a:avLst>
          </a:prstGeom>
          <a:solidFill>
            <a:srgbClr val="CD5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561" y="4849218"/>
            <a:ext cx="5639578" cy="127997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B291C0D-8108-4E36-B0B6-CEFAD2500F5A}"/>
              </a:ext>
            </a:extLst>
          </p:cNvPr>
          <p:cNvSpPr/>
          <p:nvPr/>
        </p:nvSpPr>
        <p:spPr>
          <a:xfrm>
            <a:off x="5373254" y="1362451"/>
            <a:ext cx="63216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Для добавления отзыва о проекте необходимо перейти по ссылке «Добавить отзыв» в меню «Проект № …».</a:t>
            </a:r>
          </a:p>
        </p:txBody>
      </p:sp>
    </p:spTree>
    <p:extLst>
      <p:ext uri="{BB962C8B-B14F-4D97-AF65-F5344CB8AC3E}">
        <p14:creationId xmlns:p14="http://schemas.microsoft.com/office/powerpoint/2010/main" val="17272931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9D84C81C-45FC-452B-B716-9902DC8DF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3112788"/>
            <a:ext cx="10363200" cy="1470025"/>
          </a:xfrm>
        </p:spPr>
        <p:txBody>
          <a:bodyPr>
            <a:normAutofit fontScale="90000"/>
          </a:bodyPr>
          <a:lstStyle/>
          <a:p>
            <a:r>
              <a:rPr lang="ru-RU" dirty="0"/>
              <a:t>Ответы на часто задаваемые вопросы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90214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06" y="1343025"/>
            <a:ext cx="5052512" cy="505777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Стрелка вправо 2"/>
          <p:cNvSpPr/>
          <p:nvPr/>
        </p:nvSpPr>
        <p:spPr>
          <a:xfrm rot="10800000">
            <a:off x="2481263" y="2447924"/>
            <a:ext cx="852307" cy="145257"/>
          </a:xfrm>
          <a:prstGeom prst="rightArrow">
            <a:avLst>
              <a:gd name="adj1" fmla="val 44595"/>
              <a:gd name="adj2" fmla="val 135880"/>
            </a:avLst>
          </a:prstGeom>
          <a:solidFill>
            <a:srgbClr val="CD5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право 3"/>
          <p:cNvSpPr/>
          <p:nvPr/>
        </p:nvSpPr>
        <p:spPr>
          <a:xfrm rot="10800000">
            <a:off x="3805238" y="4657724"/>
            <a:ext cx="852307" cy="145257"/>
          </a:xfrm>
          <a:prstGeom prst="rightArrow">
            <a:avLst>
              <a:gd name="adj1" fmla="val 44595"/>
              <a:gd name="adj2" fmla="val 135880"/>
            </a:avLst>
          </a:prstGeom>
          <a:solidFill>
            <a:srgbClr val="CD5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87355" y="622939"/>
            <a:ext cx="11617291" cy="420564"/>
          </a:xfrm>
          <a:prstGeom prst="rect">
            <a:avLst/>
          </a:prstGeom>
          <a:solidFill>
            <a:srgbClr val="4D545A"/>
          </a:solidFill>
        </p:spPr>
        <p:txBody>
          <a:bodyPr wrap="square">
            <a:spAutoFit/>
          </a:bodyPr>
          <a:lstStyle/>
          <a:p>
            <a:pPr algn="ctr"/>
            <a:r>
              <a:rPr lang="ru-RU" sz="2133" b="1" dirty="0">
                <a:solidFill>
                  <a:prstClr val="white"/>
                </a:solidFill>
                <a:latin typeface="Arial" panose="020B0604020202020204" pitchFamily="34" charset="0"/>
                <a:ea typeface="Adobe Kaiti Std R" panose="02020400000000000000" pitchFamily="18" charset="-128"/>
                <a:cs typeface="Arial" panose="020B0604020202020204" pitchFamily="34" charset="0"/>
              </a:rPr>
              <a:t>Как отметить используемое оборудование Научного парка в системе </a:t>
            </a:r>
            <a:r>
              <a:rPr lang="en-US" sz="2133" b="1" dirty="0">
                <a:solidFill>
                  <a:prstClr val="white"/>
                </a:solidFill>
                <a:latin typeface="Arial" panose="020B0604020202020204" pitchFamily="34" charset="0"/>
                <a:ea typeface="Adobe Kaiti Std R" panose="02020400000000000000" pitchFamily="18" charset="-128"/>
                <a:cs typeface="Arial" panose="020B0604020202020204" pitchFamily="34" charset="0"/>
              </a:rPr>
              <a:t>Pure</a:t>
            </a:r>
            <a:endParaRPr lang="ru-RU" sz="2133" b="1" dirty="0">
              <a:solidFill>
                <a:prstClr val="white"/>
              </a:solidFill>
              <a:latin typeface="Arial" panose="020B0604020202020204" pitchFamily="34" charset="0"/>
              <a:ea typeface="Adobe Kaiti Std R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95950" y="1392853"/>
            <a:ext cx="6096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/>
              <a:t>Чтобы поставить отметку об использовании оборудования Научного парка СПбГУ</a:t>
            </a:r>
            <a:r>
              <a:rPr lang="en-US" sz="2200" dirty="0"/>
              <a:t> </a:t>
            </a:r>
            <a:r>
              <a:rPr lang="ru-RU" sz="2200" dirty="0"/>
              <a:t>при добавлении отчетной публикации в системе </a:t>
            </a:r>
            <a:r>
              <a:rPr lang="en-US" sz="2200" dirty="0"/>
              <a:t>Pure </a:t>
            </a:r>
            <a:r>
              <a:rPr lang="ru-RU" sz="2200" dirty="0"/>
              <a:t>необходимо, в разделе «Отношения» заполнить раздел «Оборудование».</a:t>
            </a:r>
          </a:p>
        </p:txBody>
      </p:sp>
    </p:spTree>
    <p:extLst>
      <p:ext uri="{BB962C8B-B14F-4D97-AF65-F5344CB8AC3E}">
        <p14:creationId xmlns:p14="http://schemas.microsoft.com/office/powerpoint/2010/main" val="29714460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7355" y="622939"/>
            <a:ext cx="11617291" cy="420564"/>
          </a:xfrm>
          <a:prstGeom prst="rect">
            <a:avLst/>
          </a:prstGeom>
          <a:solidFill>
            <a:srgbClr val="4D545A"/>
          </a:solidFill>
        </p:spPr>
        <p:txBody>
          <a:bodyPr wrap="square">
            <a:spAutoFit/>
          </a:bodyPr>
          <a:lstStyle/>
          <a:p>
            <a:pPr algn="ctr"/>
            <a:r>
              <a:rPr lang="ru-RU" sz="2133" b="1" dirty="0">
                <a:solidFill>
                  <a:prstClr val="white"/>
                </a:solidFill>
                <a:latin typeface="Arial" panose="020B0604020202020204" pitchFamily="34" charset="0"/>
                <a:ea typeface="Adobe Kaiti Std R" panose="02020400000000000000" pitchFamily="18" charset="-128"/>
                <a:cs typeface="Arial" panose="020B0604020202020204" pitchFamily="34" charset="0"/>
              </a:rPr>
              <a:t>Основания предоставления доступа к оборудованию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7355" y="1043503"/>
            <a:ext cx="10853738" cy="5178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200" b="1" i="0" dirty="0">
                <a:solidFill>
                  <a:srgbClr val="B02B3C"/>
                </a:solidFill>
                <a:effectLst/>
              </a:rPr>
              <a:t>Для обучающихся:</a:t>
            </a:r>
          </a:p>
          <a:p>
            <a:pPr marL="628650" algn="just">
              <a:spcBef>
                <a:spcPts val="300"/>
              </a:spcBef>
              <a:spcAft>
                <a:spcPts val="300"/>
              </a:spcAft>
            </a:pPr>
            <a:r>
              <a:rPr lang="ru-RU" sz="2200" b="0" i="0" dirty="0">
                <a:solidFill>
                  <a:srgbClr val="4A4A4A"/>
                </a:solidFill>
                <a:effectLst/>
              </a:rPr>
              <a:t>Доступ к оборудованию обучающимся для выполнения ВКР предоставляется на основании</a:t>
            </a:r>
            <a:r>
              <a:rPr lang="en-US" sz="2200" b="0" i="0" dirty="0">
                <a:solidFill>
                  <a:srgbClr val="4A4A4A"/>
                </a:solidFill>
                <a:effectLst/>
              </a:rPr>
              <a:t> </a:t>
            </a:r>
            <a:r>
              <a:rPr lang="ru-RU" sz="2200" b="0" i="0" dirty="0">
                <a:solidFill>
                  <a:srgbClr val="4A4A4A"/>
                </a:solidFill>
                <a:effectLst/>
              </a:rPr>
              <a:t>приказа об утверждении темы ВКР или справки (например, выписки из протокола заседания кафедры, реализующей соответствующую образовательную программу, с указанием темы ВКР и с рекомендацией выполнения исследований в конкретном ресурсном центре Научного парка СПбГУ, экспертного заключения и т. д.)</a:t>
            </a:r>
            <a:endParaRPr lang="ru-RU" sz="2200" dirty="0"/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200" b="1" dirty="0">
                <a:solidFill>
                  <a:srgbClr val="B02B3C"/>
                </a:solidFill>
              </a:rPr>
              <a:t>Для членов научных групп, выполняющих научные проекты:</a:t>
            </a:r>
          </a:p>
          <a:p>
            <a:pPr marL="628650" algn="just">
              <a:spcBef>
                <a:spcPts val="300"/>
              </a:spcBef>
              <a:spcAft>
                <a:spcPts val="300"/>
              </a:spcAft>
            </a:pPr>
            <a:r>
              <a:rPr lang="ru-RU" sz="2200" b="0" i="0" dirty="0">
                <a:solidFill>
                  <a:srgbClr val="4A4A4A"/>
                </a:solidFill>
                <a:effectLst/>
              </a:rPr>
              <a:t>Доступ к оборудованию предоставляется на основе </a:t>
            </a:r>
            <a:r>
              <a:rPr lang="ru-RU" sz="2200" dirty="0">
                <a:solidFill>
                  <a:srgbClr val="4A4A4A"/>
                </a:solidFill>
              </a:rPr>
              <a:t>согласованного в системе </a:t>
            </a:r>
            <a:r>
              <a:rPr lang="en-US" sz="2200" dirty="0">
                <a:solidFill>
                  <a:srgbClr val="4A4A4A"/>
                </a:solidFill>
              </a:rPr>
              <a:t>Pure </a:t>
            </a:r>
            <a:r>
              <a:rPr lang="ru-RU" sz="2200" dirty="0">
                <a:solidFill>
                  <a:srgbClr val="4A4A4A"/>
                </a:solidFill>
              </a:rPr>
              <a:t>гранта. </a:t>
            </a:r>
            <a:r>
              <a:rPr lang="ru-RU" sz="2200" b="0" i="0" dirty="0">
                <a:solidFill>
                  <a:srgbClr val="4A4A4A"/>
                </a:solidFill>
                <a:effectLst/>
              </a:rPr>
              <a:t> Приоритетный доступ для научных групп, выполняющих крупные научные проекты, определяется проректором по научной работе. На основе обращения руководителя проекта будет проведен анализ ситуации (оценивается значимость проекта, сроки его исполнения и т.д.), по результатам которого, при выявлении существенной необходимости, будет предоставлен приоритетный доступ.</a:t>
            </a:r>
          </a:p>
        </p:txBody>
      </p:sp>
    </p:spTree>
    <p:extLst>
      <p:ext uri="{BB962C8B-B14F-4D97-AF65-F5344CB8AC3E}">
        <p14:creationId xmlns:p14="http://schemas.microsoft.com/office/powerpoint/2010/main" val="42222166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7355" y="622939"/>
            <a:ext cx="11617291" cy="420564"/>
          </a:xfrm>
          <a:prstGeom prst="rect">
            <a:avLst/>
          </a:prstGeom>
          <a:solidFill>
            <a:srgbClr val="4D545A"/>
          </a:solidFill>
        </p:spPr>
        <p:txBody>
          <a:bodyPr wrap="square">
            <a:spAutoFit/>
          </a:bodyPr>
          <a:lstStyle/>
          <a:p>
            <a:pPr algn="ctr"/>
            <a:r>
              <a:rPr lang="ru-RU" sz="2133" b="1" dirty="0">
                <a:solidFill>
                  <a:prstClr val="white"/>
                </a:solidFill>
                <a:latin typeface="Arial" panose="020B0604020202020204" pitchFamily="34" charset="0"/>
                <a:ea typeface="Adobe Kaiti Std R" panose="02020400000000000000" pitchFamily="18" charset="-128"/>
                <a:cs typeface="Arial" panose="020B0604020202020204" pitchFamily="34" charset="0"/>
              </a:rPr>
              <a:t>Основания предоставления доступа к оборудованию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7355" y="1043503"/>
            <a:ext cx="10853738" cy="435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200" b="1" dirty="0">
                <a:solidFill>
                  <a:srgbClr val="B02B3C"/>
                </a:solidFill>
              </a:rPr>
              <a:t>Для доступа на основе финансирования за счет внешнего заказчика:</a:t>
            </a:r>
          </a:p>
          <a:p>
            <a:pPr marL="628650" algn="just">
              <a:spcBef>
                <a:spcPts val="300"/>
              </a:spcBef>
              <a:spcAft>
                <a:spcPts val="300"/>
              </a:spcAft>
            </a:pPr>
            <a:r>
              <a:rPr lang="ru-RU" sz="2200" b="0" i="0" dirty="0">
                <a:solidFill>
                  <a:srgbClr val="4A4A4A"/>
                </a:solidFill>
                <a:effectLst/>
              </a:rPr>
              <a:t>Доступ в таком случае осуществляется на основании заключенного хозяйственного  договора или коммерческого договора на выполнение НИР, внесенного в систему </a:t>
            </a:r>
            <a:r>
              <a:rPr lang="en-US" sz="2200" b="0" i="0" dirty="0">
                <a:solidFill>
                  <a:srgbClr val="4A4A4A"/>
                </a:solidFill>
                <a:effectLst/>
              </a:rPr>
              <a:t>Pure.</a:t>
            </a:r>
            <a:r>
              <a:rPr lang="ru-RU" sz="2200" b="0" i="0" dirty="0">
                <a:solidFill>
                  <a:srgbClr val="4A4A4A"/>
                </a:solidFill>
                <a:effectLst/>
              </a:rPr>
              <a:t> Расчет стоимости услуг Научного парка СПбГУ производят директора РЦ, в которых планируется выполнение работ, после чего, расчетная сумма включается в сметную стоимость договора.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200" b="1" dirty="0">
                <a:solidFill>
                  <a:srgbClr val="B02B3C"/>
                </a:solidFill>
              </a:rPr>
              <a:t>Для самостоятельной работы</a:t>
            </a:r>
          </a:p>
          <a:p>
            <a:pPr marL="628650" algn="just">
              <a:spcBef>
                <a:spcPts val="300"/>
              </a:spcBef>
              <a:spcAft>
                <a:spcPts val="300"/>
              </a:spcAft>
            </a:pPr>
            <a:r>
              <a:rPr lang="ru-RU" sz="2200" b="0" i="0" dirty="0">
                <a:solidFill>
                  <a:srgbClr val="4A4A4A"/>
                </a:solidFill>
                <a:effectLst/>
              </a:rPr>
              <a:t>Доступ для самостоятельной работы организуется согласно </a:t>
            </a:r>
            <a:r>
              <a:rPr lang="ru-RU" sz="22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п. 6.3 Типового регламента работы ресурсного центра</a:t>
            </a:r>
            <a:r>
              <a:rPr lang="ru-RU" sz="2200" b="0" i="0" u="none" strike="noStrike" dirty="0">
                <a:solidFill>
                  <a:srgbClr val="9F2D20"/>
                </a:solidFill>
                <a:effectLst/>
              </a:rPr>
              <a:t>. </a:t>
            </a:r>
            <a:r>
              <a:rPr lang="ru-RU" sz="2200" dirty="0">
                <a:solidFill>
                  <a:srgbClr val="4A4A4A"/>
                </a:solidFill>
              </a:rPr>
              <a:t>Ознакомиться с регламентом можно на странице Научного парка СПбГУ: </a:t>
            </a:r>
            <a:r>
              <a:rPr lang="en-US" sz="2200" dirty="0">
                <a:solidFill>
                  <a:srgbClr val="B02B3C"/>
                </a:solidFill>
              </a:rPr>
              <a:t>researchpark.spbu.ru/home/main-docs</a:t>
            </a:r>
            <a:endParaRPr lang="ru-RU" sz="2200" dirty="0">
              <a:solidFill>
                <a:srgbClr val="B02B3C"/>
              </a:solidFill>
            </a:endParaRPr>
          </a:p>
          <a:p>
            <a:pPr marL="628650" algn="just">
              <a:spcBef>
                <a:spcPts val="1200"/>
              </a:spcBef>
              <a:spcAft>
                <a:spcPts val="1200"/>
              </a:spcAft>
            </a:pPr>
            <a:endParaRPr lang="ru-RU" sz="2200" b="0" i="0" dirty="0">
              <a:solidFill>
                <a:srgbClr val="4A4A4A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687053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335360" y="626061"/>
            <a:ext cx="11521280" cy="45067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67" b="1" dirty="0">
                <a:solidFill>
                  <a:prstClr val="white"/>
                </a:solidFill>
                <a:cs typeface="Arial" charset="0"/>
              </a:rPr>
              <a:t>Предложения и пожелания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93027" y="1514475"/>
            <a:ext cx="586361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/>
              <a:t>Если у вас есть предложения и пожелания по повышению эффективности использования, модернизации или закупке нового оборудования для проведения научно-исследовательских и поисковых работ, Вы можете направить их Зам. директора Научного парка СПбГУ Е.Н. Мосягиной.</a:t>
            </a:r>
            <a:endParaRPr lang="en-US" sz="2200" dirty="0"/>
          </a:p>
          <a:p>
            <a:pPr algn="just"/>
            <a:endParaRPr lang="ru-RU" sz="2200" dirty="0"/>
          </a:p>
          <a:p>
            <a:pPr algn="just"/>
            <a:r>
              <a:rPr lang="ru-RU" sz="2200" dirty="0"/>
              <a:t>Обращения будут рассмотрены на Научно-техническом совете Научного парка СПбГУ и представлены проректору по научной работе для принятия окончательного решения.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25F31F-46CD-4D35-AED1-C5908B477C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6" r="20348"/>
          <a:stretch/>
        </p:blipFill>
        <p:spPr>
          <a:xfrm>
            <a:off x="461726" y="1176951"/>
            <a:ext cx="5459239" cy="533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716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769703" y="2001009"/>
            <a:ext cx="672075" cy="223811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ru-RU" sz="4400" kern="1200" dirty="0">
                <a:solidFill>
                  <a:srgbClr val="5E707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endParaRPr lang="en-US" sz="10666" b="1">
              <a:solidFill>
                <a:srgbClr val="A02A1D"/>
              </a:solidFill>
              <a:latin typeface="Adobe Kaiti Std R" panose="02020400000000000000" pitchFamily="18" charset="-128"/>
              <a:ea typeface="Adobe Kaiti Std R" panose="02020400000000000000" pitchFamily="18" charset="-128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5360" y="4293097"/>
            <a:ext cx="6026483" cy="2016223"/>
          </a:xfrm>
          <a:prstGeom prst="rect">
            <a:avLst/>
          </a:prstGeom>
          <a:solidFill>
            <a:srgbClr val="A02A1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133" dirty="0">
                <a:solidFill>
                  <a:prstClr val="white"/>
                </a:solidFill>
              </a:rPr>
              <a:t>199034, Россия, Санкт-Петербург, Университетская набережная, д. 7–9</a:t>
            </a:r>
          </a:p>
          <a:p>
            <a:r>
              <a:rPr lang="ru-RU" sz="2133" dirty="0">
                <a:solidFill>
                  <a:prstClr val="white"/>
                </a:solidFill>
              </a:rPr>
              <a:t>+7 (812) 363-62-58</a:t>
            </a:r>
          </a:p>
          <a:p>
            <a:endParaRPr lang="ru-RU" sz="2133" dirty="0">
              <a:solidFill>
                <a:prstClr val="white"/>
              </a:solidFill>
            </a:endParaRPr>
          </a:p>
          <a:p>
            <a:r>
              <a:rPr lang="en-US" sz="2133" b="1" dirty="0">
                <a:solidFill>
                  <a:prstClr val="white"/>
                </a:solidFill>
              </a:rPr>
              <a:t>spbu.ru</a:t>
            </a:r>
            <a:endParaRPr lang="ru-RU" sz="1600" b="1" dirty="0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02706" y="2421947"/>
            <a:ext cx="6986589" cy="2016223"/>
          </a:xfrm>
          <a:prstGeom prst="rect">
            <a:avLst/>
          </a:prstGeom>
          <a:solidFill>
            <a:srgbClr val="A02A1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33" b="1" dirty="0">
                <a:solidFill>
                  <a:prstClr val="white"/>
                </a:solidFill>
              </a:rPr>
              <a:t>БЛАГОДАРЮ ЗА ВНИМАНИЕ</a:t>
            </a:r>
            <a:r>
              <a:rPr lang="ru-RU" sz="3733" dirty="0">
                <a:solidFill>
                  <a:prstClr val="white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22513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373" y="1421844"/>
            <a:ext cx="5228022" cy="504753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/>
            <a:r>
              <a:rPr lang="ru-RU" sz="2400" dirty="0">
                <a:solidFill>
                  <a:srgbClr val="C00000"/>
                </a:solidFill>
                <a:cs typeface="Arial" charset="0"/>
              </a:rPr>
              <a:t>Ключевые возможности:</a:t>
            </a:r>
          </a:p>
          <a:p>
            <a:pPr algn="just"/>
            <a:endParaRPr lang="ru-RU" sz="1200" dirty="0">
              <a:solidFill>
                <a:prstClr val="black"/>
              </a:solidFill>
              <a:cs typeface="Arial" charset="0"/>
            </a:endParaRPr>
          </a:p>
          <a:p>
            <a:pPr marL="380990" indent="-380990" algn="just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v"/>
            </a:pPr>
            <a:r>
              <a:rPr lang="ru-RU" sz="2133" dirty="0">
                <a:solidFill>
                  <a:prstClr val="black"/>
                </a:solidFill>
                <a:cs typeface="Arial" charset="0"/>
              </a:rPr>
              <a:t>Регистрация проекта и подача заявок на исследования.</a:t>
            </a:r>
          </a:p>
          <a:p>
            <a:pPr marL="380990" indent="-380990" algn="just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v"/>
            </a:pPr>
            <a:r>
              <a:rPr lang="ru-RU" sz="2133" dirty="0">
                <a:solidFill>
                  <a:prstClr val="black"/>
                </a:solidFill>
                <a:cs typeface="Arial" charset="0"/>
              </a:rPr>
              <a:t>Мониторинг хода выполнения проекта на всех этапах.</a:t>
            </a:r>
            <a:endParaRPr lang="en-US" sz="2133" dirty="0">
              <a:solidFill>
                <a:prstClr val="black"/>
              </a:solidFill>
              <a:cs typeface="Arial" charset="0"/>
            </a:endParaRPr>
          </a:p>
          <a:p>
            <a:pPr marL="380990" indent="-380990" algn="just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v"/>
            </a:pPr>
            <a:r>
              <a:rPr lang="ru-RU" sz="2133" dirty="0">
                <a:solidFill>
                  <a:prstClr val="black"/>
                </a:solidFill>
                <a:cs typeface="Arial" charset="0"/>
              </a:rPr>
              <a:t>Удаленный доступ к результатам исследований.</a:t>
            </a:r>
          </a:p>
          <a:p>
            <a:pPr marL="380990" indent="-380990" algn="just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v"/>
            </a:pPr>
            <a:r>
              <a:rPr lang="ru-RU" sz="2133" dirty="0">
                <a:solidFill>
                  <a:prstClr val="black"/>
                </a:solidFill>
                <a:cs typeface="Arial" charset="0"/>
              </a:rPr>
              <a:t>Возможность оставить отзыв о выполненных работах по проекту.</a:t>
            </a:r>
          </a:p>
          <a:p>
            <a:pPr marL="380990" indent="-380990" algn="just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v"/>
            </a:pPr>
            <a:r>
              <a:rPr lang="ru-RU" sz="2133" dirty="0">
                <a:solidFill>
                  <a:prstClr val="black"/>
                </a:solidFill>
                <a:cs typeface="Arial" charset="0"/>
              </a:rPr>
              <a:t>Внесение отчетных материалов (публикаций).</a:t>
            </a:r>
          </a:p>
          <a:p>
            <a:pPr algn="just"/>
            <a:endParaRPr lang="en-US" sz="2000" b="1" dirty="0">
              <a:solidFill>
                <a:srgbClr val="505050"/>
              </a:solidFill>
            </a:endParaRPr>
          </a:p>
          <a:p>
            <a:pPr algn="r"/>
            <a:r>
              <a:rPr lang="en-US" sz="2000" b="1" dirty="0">
                <a:solidFill>
                  <a:srgbClr val="C00000"/>
                </a:solidFill>
              </a:rPr>
              <a:t>client.researchpark.spbu.ru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35360" y="626061"/>
            <a:ext cx="11521280" cy="45067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67" b="1" dirty="0">
                <a:solidFill>
                  <a:prstClr val="white"/>
                </a:solidFill>
                <a:cs typeface="Arial" charset="0"/>
              </a:rPr>
              <a:t>Система приема заявок Научного парка СПбГУ</a:t>
            </a: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7579851" y="6262860"/>
            <a:ext cx="2520280" cy="206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researchpark.spbu.ru</a:t>
            </a:r>
            <a:endParaRPr lang="ru-RU" sz="1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995" y="1381277"/>
            <a:ext cx="3990136" cy="250799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6187" y="4181465"/>
            <a:ext cx="4018636" cy="22877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4032" y="2652373"/>
            <a:ext cx="4331675" cy="25079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1695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 txBox="1">
            <a:spLocks/>
          </p:cNvSpPr>
          <p:nvPr/>
        </p:nvSpPr>
        <p:spPr>
          <a:xfrm>
            <a:off x="335360" y="626061"/>
            <a:ext cx="11521280" cy="45067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67" b="1" dirty="0">
                <a:solidFill>
                  <a:prstClr val="white"/>
                </a:solidFill>
                <a:cs typeface="Arial" charset="0"/>
              </a:rPr>
              <a:t>Регистрация в Системе приема заявок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493" r="16491" b="18628"/>
          <a:stretch/>
        </p:blipFill>
        <p:spPr>
          <a:xfrm>
            <a:off x="399027" y="2641600"/>
            <a:ext cx="5225719" cy="28829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2922" r="20063" b="28269"/>
          <a:stretch/>
        </p:blipFill>
        <p:spPr>
          <a:xfrm>
            <a:off x="6611392" y="2641600"/>
            <a:ext cx="5191744" cy="28829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35361" y="1397505"/>
            <a:ext cx="114270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Для входа в Систему приема заявок необходимо перейти по ссылке </a:t>
            </a:r>
            <a:r>
              <a:rPr lang="en-US" b="1" dirty="0">
                <a:solidFill>
                  <a:srgbClr val="9E0000"/>
                </a:solidFill>
              </a:rPr>
              <a:t>client.researchpark.spbu.ru</a:t>
            </a:r>
            <a:r>
              <a:rPr lang="ru-RU" dirty="0"/>
              <a:t>  </a:t>
            </a:r>
            <a:br>
              <a:rPr lang="ru-RU" dirty="0"/>
            </a:br>
            <a:r>
              <a:rPr lang="ru-RU" dirty="0"/>
              <a:t>и зарегистрироваться нажав на кнопку «Как зарегистрироваться», а затем кнопку «Регистрация для сотрудников СПбГУ». Далее, введя данные своей единой учетной записи СПбГУ (</a:t>
            </a:r>
            <a:r>
              <a:rPr lang="ru-RU" dirty="0" err="1"/>
              <a:t>stXXXXXX</a:t>
            </a:r>
            <a:r>
              <a:rPr lang="ru-RU" dirty="0"/>
              <a:t> и пароль от нее), нажать кнопку «Продолжить».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10" name="Стрелка вправо 9"/>
          <p:cNvSpPr/>
          <p:nvPr/>
        </p:nvSpPr>
        <p:spPr>
          <a:xfrm>
            <a:off x="5804561" y="3927608"/>
            <a:ext cx="627016" cy="310883"/>
          </a:xfrm>
          <a:prstGeom prst="rightArrow">
            <a:avLst>
              <a:gd name="adj1" fmla="val 44595"/>
              <a:gd name="adj2" fmla="val 99999"/>
            </a:avLst>
          </a:prstGeom>
          <a:solidFill>
            <a:srgbClr val="CD5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1128713" y="4743449"/>
            <a:ext cx="852307" cy="145257"/>
          </a:xfrm>
          <a:prstGeom prst="rightArrow">
            <a:avLst>
              <a:gd name="adj1" fmla="val 44595"/>
              <a:gd name="adj2" fmla="val 135880"/>
            </a:avLst>
          </a:prstGeom>
          <a:solidFill>
            <a:srgbClr val="CD5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6185238" y="4905375"/>
            <a:ext cx="852307" cy="145257"/>
          </a:xfrm>
          <a:prstGeom prst="rightArrow">
            <a:avLst>
              <a:gd name="adj1" fmla="val 44595"/>
              <a:gd name="adj2" fmla="val 135880"/>
            </a:avLst>
          </a:prstGeom>
          <a:solidFill>
            <a:srgbClr val="CD5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53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335360" y="626061"/>
            <a:ext cx="11521280" cy="45067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67" b="1" dirty="0">
                <a:solidFill>
                  <a:prstClr val="white"/>
                </a:solidFill>
                <a:cs typeface="Arial" charset="0"/>
              </a:rPr>
              <a:t>Общий вид Системы приема заявок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50" y="1189810"/>
            <a:ext cx="10579100" cy="527686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481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335360" y="626061"/>
            <a:ext cx="11521280" cy="45067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67" b="1" dirty="0">
                <a:solidFill>
                  <a:prstClr val="white"/>
                </a:solidFill>
                <a:cs typeface="Arial" charset="0"/>
              </a:rPr>
              <a:t>Профиль пользователя. Добавление </a:t>
            </a:r>
            <a:r>
              <a:rPr lang="en-US" sz="2667" b="1" dirty="0">
                <a:solidFill>
                  <a:prstClr val="white"/>
                </a:solidFill>
                <a:cs typeface="Arial" charset="0"/>
              </a:rPr>
              <a:t>Pure UUID</a:t>
            </a:r>
            <a:endParaRPr lang="ru-RU" sz="2667" b="1" dirty="0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42" r="335"/>
          <a:stretch/>
        </p:blipFill>
        <p:spPr>
          <a:xfrm>
            <a:off x="335360" y="2494322"/>
            <a:ext cx="11521280" cy="261384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35360" y="1600865"/>
            <a:ext cx="11521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Для выполнения работ в Научном парке СПбГУ в рамках проекта из системы </a:t>
            </a:r>
            <a:r>
              <a:rPr lang="en-US" dirty="0"/>
              <a:t>Pure </a:t>
            </a:r>
            <a:r>
              <a:rPr lang="ru-RU" dirty="0"/>
              <a:t>необходимо во вкладке «Мой профиль» указать свой </a:t>
            </a:r>
            <a:r>
              <a:rPr lang="en-US" dirty="0"/>
              <a:t>Pure UUID. </a:t>
            </a:r>
            <a:endParaRPr lang="ru-RU" dirty="0"/>
          </a:p>
        </p:txBody>
      </p:sp>
      <p:sp>
        <p:nvSpPr>
          <p:cNvPr id="8" name="Стрелка вправо 7"/>
          <p:cNvSpPr/>
          <p:nvPr/>
        </p:nvSpPr>
        <p:spPr>
          <a:xfrm>
            <a:off x="9758363" y="2912268"/>
            <a:ext cx="852307" cy="145257"/>
          </a:xfrm>
          <a:prstGeom prst="rightArrow">
            <a:avLst>
              <a:gd name="adj1" fmla="val 44595"/>
              <a:gd name="adj2" fmla="val 135880"/>
            </a:avLst>
          </a:prstGeom>
          <a:solidFill>
            <a:srgbClr val="CD5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72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335360" y="626061"/>
            <a:ext cx="11521280" cy="45067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67" b="1" dirty="0">
                <a:solidFill>
                  <a:prstClr val="white"/>
                </a:solidFill>
                <a:cs typeface="Arial" charset="0"/>
              </a:rPr>
              <a:t>Профиль пользователя. Добавление </a:t>
            </a:r>
            <a:r>
              <a:rPr lang="en-US" sz="2667" b="1" dirty="0">
                <a:solidFill>
                  <a:prstClr val="white"/>
                </a:solidFill>
                <a:cs typeface="Arial" charset="0"/>
              </a:rPr>
              <a:t>Pure UUID</a:t>
            </a:r>
            <a:endParaRPr lang="ru-RU" sz="2667" b="1" dirty="0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2033" b="853"/>
          <a:stretch/>
        </p:blipFill>
        <p:spPr>
          <a:xfrm>
            <a:off x="335360" y="1225550"/>
            <a:ext cx="4439840" cy="51689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991100" y="1501775"/>
            <a:ext cx="6865540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dirty="0"/>
              <a:t>Также в указанной форме можно изменить пароль, отредактировать личную информацию (должность, организация, факультет, направление/кафедра, контактный телефон, FTP код), добавить ссылки на профили пользователя в системах регистрации авторов в индексах цитирования (</a:t>
            </a:r>
            <a:r>
              <a:rPr lang="ru-RU" dirty="0" err="1"/>
              <a:t>researcherid</a:t>
            </a:r>
            <a:r>
              <a:rPr lang="ru-RU" dirty="0"/>
              <a:t>, </a:t>
            </a:r>
            <a:r>
              <a:rPr lang="ru-RU" dirty="0" err="1"/>
              <a:t>scopusid</a:t>
            </a:r>
            <a:r>
              <a:rPr lang="ru-RU" dirty="0"/>
              <a:t>, </a:t>
            </a:r>
            <a:r>
              <a:rPr lang="ru-RU" dirty="0" err="1"/>
              <a:t>orcid</a:t>
            </a:r>
            <a:r>
              <a:rPr lang="ru-RU" dirty="0"/>
              <a:t>).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При редактировании личной информации и/или пароля необходимо нажать кнопку «Сохранить», расположенную под формой для ввода пароля.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В случае обновления </a:t>
            </a:r>
            <a:r>
              <a:rPr lang="ru-RU" dirty="0" err="1"/>
              <a:t>Pure</a:t>
            </a:r>
            <a:r>
              <a:rPr lang="ru-RU" dirty="0"/>
              <a:t> </a:t>
            </a:r>
            <a:r>
              <a:rPr lang="en-US" dirty="0"/>
              <a:t>UUID </a:t>
            </a:r>
            <a:r>
              <a:rPr lang="ru-RU" dirty="0"/>
              <a:t>следует нажать кнопку «Сохранить», расположенную под полем для ввода </a:t>
            </a:r>
            <a:r>
              <a:rPr lang="ru-RU" dirty="0" err="1"/>
              <a:t>Pure</a:t>
            </a:r>
            <a:r>
              <a:rPr lang="ru-RU" dirty="0"/>
              <a:t> </a:t>
            </a:r>
            <a:r>
              <a:rPr lang="en-US" dirty="0"/>
              <a:t>UUID</a:t>
            </a:r>
            <a:r>
              <a:rPr lang="ru-RU" dirty="0"/>
              <a:t>.</a:t>
            </a:r>
          </a:p>
        </p:txBody>
      </p:sp>
      <p:sp>
        <p:nvSpPr>
          <p:cNvPr id="7" name="Стрелка вправо 6"/>
          <p:cNvSpPr/>
          <p:nvPr/>
        </p:nvSpPr>
        <p:spPr>
          <a:xfrm>
            <a:off x="1090613" y="5636071"/>
            <a:ext cx="852307" cy="145257"/>
          </a:xfrm>
          <a:prstGeom prst="rightArrow">
            <a:avLst>
              <a:gd name="adj1" fmla="val 44595"/>
              <a:gd name="adj2" fmla="val 135880"/>
            </a:avLst>
          </a:prstGeom>
          <a:solidFill>
            <a:srgbClr val="CD5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028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335360" y="626061"/>
            <a:ext cx="11521280" cy="45067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67" b="1" dirty="0">
                <a:solidFill>
                  <a:prstClr val="white"/>
                </a:solidFill>
                <a:cs typeface="Arial" charset="0"/>
              </a:rPr>
              <a:t>Как узнать свой </a:t>
            </a:r>
            <a:r>
              <a:rPr lang="en-US" sz="2667" b="1" dirty="0">
                <a:solidFill>
                  <a:prstClr val="white"/>
                </a:solidFill>
                <a:cs typeface="Arial" charset="0"/>
              </a:rPr>
              <a:t>Pure UUID?</a:t>
            </a:r>
            <a:endParaRPr lang="ru-RU" sz="2667" b="1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72510" y="1233487"/>
            <a:ext cx="6384130" cy="5370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dirty="0"/>
              <a:t>Для того, чтобы узнать свой </a:t>
            </a:r>
            <a:r>
              <a:rPr lang="ru-RU" dirty="0" err="1"/>
              <a:t>Pure</a:t>
            </a:r>
            <a:r>
              <a:rPr lang="ru-RU" dirty="0"/>
              <a:t> UUID, необходимо выполнить следующие действия: </a:t>
            </a:r>
            <a:endParaRPr lang="en-US" dirty="0"/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ru-RU" dirty="0"/>
              <a:t>Зайти в системе </a:t>
            </a:r>
            <a:r>
              <a:rPr lang="ru-RU" dirty="0" err="1"/>
              <a:t>Pure</a:t>
            </a:r>
            <a:r>
              <a:rPr lang="ru-RU" dirty="0"/>
              <a:t> по адресу </a:t>
            </a:r>
            <a:r>
              <a:rPr lang="ru-RU" b="1" dirty="0">
                <a:solidFill>
                  <a:srgbClr val="C00000"/>
                </a:solidFill>
              </a:rPr>
              <a:t>pure.spbu.ru</a:t>
            </a:r>
            <a:r>
              <a:rPr lang="ru-RU" dirty="0">
                <a:solidFill>
                  <a:srgbClr val="C00000"/>
                </a:solidFill>
              </a:rPr>
              <a:t>.</a:t>
            </a:r>
            <a:r>
              <a:rPr lang="ru-RU" dirty="0">
                <a:solidFill>
                  <a:schemeClr val="accent1"/>
                </a:solidFill>
              </a:rPr>
              <a:t> </a:t>
            </a:r>
            <a:br>
              <a:rPr lang="ru-RU" dirty="0">
                <a:solidFill>
                  <a:schemeClr val="accent1"/>
                </a:solidFill>
              </a:rPr>
            </a:br>
            <a:r>
              <a:rPr lang="ru-RU" dirty="0"/>
              <a:t>Данными для входа является ваша единая учетная запись СПбГУ (</a:t>
            </a:r>
            <a:r>
              <a:rPr lang="ru-RU" dirty="0" err="1"/>
              <a:t>stXXXXXX</a:t>
            </a:r>
            <a:r>
              <a:rPr lang="ru-RU" dirty="0"/>
              <a:t>). </a:t>
            </a:r>
            <a:endParaRPr lang="en-US" dirty="0"/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ru-RU" dirty="0"/>
              <a:t>Зайти в настройки профиля в верхней правой части экрана, выбрать пункт «Профиль» и «Изменить профиль персоны…».</a:t>
            </a:r>
            <a:endParaRPr lang="en-US" dirty="0"/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ru-RU" dirty="0"/>
              <a:t>Далее выбираем пункт меню «Отобразить».</a:t>
            </a:r>
            <a:endParaRPr lang="en-US" dirty="0"/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ru-RU" dirty="0"/>
              <a:t>И переходим на вкладку «Системная информация», где увидим строчку UUID, значение UUID необходимо скопировать. </a:t>
            </a:r>
            <a:endParaRPr lang="en-US" dirty="0"/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ru-RU" dirty="0"/>
              <a:t>Далее переходим в Систему приема заявок, заходим в свой профиль и в поле </a:t>
            </a:r>
            <a:r>
              <a:rPr lang="ru-RU" dirty="0" err="1"/>
              <a:t>Pure</a:t>
            </a:r>
            <a:r>
              <a:rPr lang="ru-RU" dirty="0"/>
              <a:t> UUID вставляем скопированное ранее значение, после чего сохраняем изменения в профиле. </a:t>
            </a:r>
          </a:p>
        </p:txBody>
      </p:sp>
      <p:pic>
        <p:nvPicPr>
          <p:cNvPr id="1026" name="Picture 2" descr="https://lh4.googleusercontent.com/4Oldo1jRt-SsF56BZkyKM30FhSHh6oUSFaTLes-M6TdsZ_l4Hq1v-mMKGIILv6ALCqhoTMX6k34LJq0nqEdTNVTUcvAsC23DvxxHtxI47cS4ZPWYo0NnvcqMeCfMdvjPRWMQWx5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233487"/>
            <a:ext cx="4851050" cy="211931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3.googleusercontent.com/OxL7hjUV7kRcd4QJFomjFMF6R5Vz0wDR4JAGvNJO89J8A7Ri0B5uAx9uKf2cN4ydYDHnK52_ZDAF4pmwNBmIlbEy7OpNxOQ6CUkPHLHzVyZTDjvnT5pYYXbCf-kp-jNnGAwoGUP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3606237"/>
            <a:ext cx="4851052" cy="65835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4.googleusercontent.com/fc-0jBFZuKi8N8Tc8Gw477HTfNSVlgwX_nkXaembO450NII_n9Ck9Es7VVeP58QeqfF_ZbqbrQ0TeDhtvUpmjlZDncebb5Tka44nN3rNUGxLE7HP74mKdrUqz2QSu3wOw7wVLcG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4481297"/>
            <a:ext cx="4851050" cy="201536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644802"/>
      </p:ext>
    </p:extLst>
  </p:cSld>
  <p:clrMapOvr>
    <a:masterClrMapping/>
  </p:clrMapOvr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2195</TotalTime>
  <Words>1864</Words>
  <Application>Microsoft Office PowerPoint</Application>
  <PresentationFormat>Widescreen</PresentationFormat>
  <Paragraphs>127</Paragraphs>
  <Slides>38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Adobe Kaiti Std R</vt:lpstr>
      <vt:lpstr>Arial</vt:lpstr>
      <vt:lpstr>Calibri</vt:lpstr>
      <vt:lpstr>Segoe UI</vt:lpstr>
      <vt:lpstr>Segoe UI Light</vt:lpstr>
      <vt:lpstr>Wingdings</vt:lpstr>
      <vt:lpstr>2_Тема Office</vt:lpstr>
      <vt:lpstr>3_Тема Office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Ответы на часто задаваемые вопросы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Дьяченко Кирилл Петрович</dc:creator>
  <cp:lastModifiedBy>Kirill Dyachenko</cp:lastModifiedBy>
  <cp:revision>89</cp:revision>
  <dcterms:created xsi:type="dcterms:W3CDTF">2020-01-14T10:25:37Z</dcterms:created>
  <dcterms:modified xsi:type="dcterms:W3CDTF">2021-09-15T11:01:48Z</dcterms:modified>
</cp:coreProperties>
</file>